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bookmarkIdSeed="2">
  <p:sldMasterIdLst>
    <p:sldMasterId id="2147483760" r:id="rId1"/>
    <p:sldMasterId id="2147483897" r:id="rId2"/>
  </p:sldMasterIdLst>
  <p:notesMasterIdLst>
    <p:notesMasterId r:id="rId12"/>
  </p:notesMasterIdLst>
  <p:handoutMasterIdLst>
    <p:handoutMasterId r:id="rId13"/>
  </p:handoutMasterIdLst>
  <p:sldIdLst>
    <p:sldId id="924" r:id="rId3"/>
    <p:sldId id="923" r:id="rId4"/>
    <p:sldId id="675" r:id="rId5"/>
    <p:sldId id="833" r:id="rId6"/>
    <p:sldId id="834" r:id="rId7"/>
    <p:sldId id="835" r:id="rId8"/>
    <p:sldId id="897" r:id="rId9"/>
    <p:sldId id="674" r:id="rId10"/>
    <p:sldId id="838" r:id="rId11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D5A3"/>
    <a:srgbClr val="800000"/>
    <a:srgbClr val="FFCC00"/>
    <a:srgbClr val="9CB084"/>
    <a:srgbClr val="FFCC99"/>
    <a:srgbClr val="FFCCCC"/>
    <a:srgbClr val="F5F3EA"/>
    <a:srgbClr val="CC6600"/>
    <a:srgbClr val="EBEFE6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45" autoAdjust="0"/>
    <p:restoredTop sz="99267" autoAdjust="0"/>
  </p:normalViewPr>
  <p:slideViewPr>
    <p:cSldViewPr>
      <p:cViewPr>
        <p:scale>
          <a:sx n="70" d="100"/>
          <a:sy n="70" d="100"/>
        </p:scale>
        <p:origin x="-1080" y="-7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2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0277F0F4-D0EB-4A32-8000-9BB8082FF165}" type="datetimeFigureOut">
              <a:rPr lang="he-IL" smtClean="0"/>
              <a:t>י"ח/חשון/תשע"ב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0576E602-ED95-467C-B667-07A2515EF7F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130935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209BA30-7E5C-4766-A83F-7C39B744B088}" type="datetimeFigureOut">
              <a:rPr lang="he-IL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lvl="0"/>
            <a:endParaRPr lang="he-IL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E99D995-0886-47BE-B30D-ECA853FDF93D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86396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99D995-0886-47BE-B30D-ECA853FDF93D}" type="slidenum">
              <a:rPr lang="he-IL" smtClean="0"/>
              <a:pPr>
                <a:defRPr/>
              </a:pPr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347722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99D995-0886-47BE-B30D-ECA853FDF93D}" type="slidenum">
              <a:rPr lang="he-IL" smtClean="0"/>
              <a:pPr>
                <a:defRPr/>
              </a:pPr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994508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99D995-0886-47BE-B30D-ECA853FDF93D}" type="slidenum">
              <a:rPr lang="he-IL" smtClean="0"/>
              <a:pPr>
                <a:defRPr/>
              </a:pPr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78667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99D995-0886-47BE-B30D-ECA853FDF93D}" type="slidenum">
              <a:rPr lang="he-IL" smtClean="0"/>
              <a:pPr>
                <a:defRPr/>
              </a:pPr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194961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99D995-0886-47BE-B30D-ECA853FDF93D}" type="slidenum">
              <a:rPr lang="he-IL" smtClean="0"/>
              <a:pPr>
                <a:defRPr/>
              </a:pPr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5335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99D995-0886-47BE-B30D-ECA853FDF93D}" type="slidenum">
              <a:rPr lang="he-IL" smtClean="0"/>
              <a:pPr>
                <a:defRPr/>
              </a:pPr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69845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99D995-0886-47BE-B30D-ECA853FDF93D}" type="slidenum">
              <a:rPr lang="he-IL" smtClean="0"/>
              <a:pPr>
                <a:defRPr/>
              </a:pPr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395716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99D995-0886-47BE-B30D-ECA853FDF93D}" type="slidenum">
              <a:rPr lang="he-IL" smtClean="0"/>
              <a:pPr>
                <a:defRPr/>
              </a:pPr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748985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99D995-0886-47BE-B30D-ECA853FDF93D}" type="slidenum">
              <a:rPr lang="he-IL" smtClean="0"/>
              <a:pPr>
                <a:defRPr/>
              </a:pPr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45727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FD584-04CB-44F8-90A2-330A86AC1AC7}" type="datetimeFigureOut">
              <a:rPr lang="he-IL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5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1D130-A2DB-44BF-8066-167CC0C819AC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מציין מיקום של תאריך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04E55-06A8-457B-8304-ABCF7943E271}" type="datetimeFigureOut">
              <a:rPr lang="he-IL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5" name="מציין מיקום של כותרת תחתונה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00ED9-75B0-4005-853D-D83F971B8DB6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מציין מיקום של תאריך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6052B-B591-43DC-A55E-F6440339FC3D}" type="datetimeFigureOut">
              <a:rPr lang="he-IL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6" name="מציין מיקום של כותרת תחתונה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200CF-3C0A-43AA-B73D-9916B44FD371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מציין מיקום של תאריך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92E2B-B9B5-4070-9161-84F730EC607E}" type="datetimeFigureOut">
              <a:rPr lang="he-IL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8" name="מציין מיקום של כותרת תחתונה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מציין מיקום של מספר שקופית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E1C6A-CDCF-41EA-8937-E96F9F205DC2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מציין מיקום של תאריך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465AE-CA63-4326-9298-3FCDCDBD0FF6}" type="datetimeFigureOut">
              <a:rPr lang="he-IL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4" name="מציין מיקום של כותרת תחתונה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מציין מיקום של מספר שקופית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E7A48-8BEE-4765-BC92-41BC9EC03821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E57D1-A0C6-4464-BB5D-9BAE7444B6E3}" type="datetimeFigureOut">
              <a:rPr lang="he-IL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3" name="מציין מיקום של כותרת תחתונה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4" name="מציין מיקום של מספר שקופית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82A22-5929-4AC7-B5B5-1348091D150C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מציין מיקום של תאריך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365D2-4E7D-4FEF-BFC6-0F86D8CE5A29}" type="datetimeFigureOut">
              <a:rPr lang="he-IL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6" name="מציין מיקום של כותרת תחתונה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A37FC-631B-4D9A-8741-0AA57E2FB84B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עם פינה יחידה חתוכה ומעוגלת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משולש ישר-זווית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צורה חופשית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rtl="0"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צורה חופשית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rtl="0"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3C289-01DA-4192-A60A-B64939335134}" type="datetimeFigureOut">
              <a:rPr lang="he-IL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10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11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AD65D-4A2A-41E5-837A-D91B1CF0424B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מציין מיקום של תאריך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D0654-A319-44B3-A826-200A8BBCDA01}" type="datetimeFigureOut">
              <a:rPr lang="he-IL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5" name="מציין מיקום של כותרת תחתונה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D5494-439C-4E2F-83D0-DBA44CB6DE1E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מציין מיקום של תאריך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F82CD8-796E-4F44-8772-0E9CE6993444}" type="datetimeFigureOut">
              <a:rPr lang="he-IL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5" name="מציין מיקום של כותרת תחתונה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4DECB-27E6-40EA-B2A4-2FC0DBE255C2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6FD584-04CB-44F8-90A2-330A86AC1AC7}" type="datetimeFigureOut">
              <a:rPr lang="he-IL" smtClean="0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B1D130-A2DB-44BF-8066-167CC0C819AC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004E55-06A8-457B-8304-ABCF7943E271}" type="datetimeFigureOut">
              <a:rPr lang="he-IL" smtClean="0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600ED9-75B0-4005-853D-D83F971B8DB6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4FF664-48B1-4311-ABB9-D9529D8F2B71}" type="datetimeFigureOut">
              <a:rPr lang="he-IL" smtClean="0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C62DC0-63F8-42CA-B027-7181ACB31E03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26052B-B591-43DC-A55E-F6440339FC3D}" type="datetimeFigureOut">
              <a:rPr lang="he-IL" smtClean="0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200CF-3C0A-43AA-B73D-9916B44FD371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892E2B-B9B5-4070-9161-84F730EC607E}" type="datetimeFigureOut">
              <a:rPr lang="he-IL" smtClean="0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AE1C6A-CDCF-41EA-8937-E96F9F205DC2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465AE-CA63-4326-9298-3FCDCDBD0FF6}" type="datetimeFigureOut">
              <a:rPr lang="he-IL" smtClean="0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FE7A48-8BEE-4765-BC92-41BC9EC03821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8E57D1-A0C6-4464-BB5D-9BAE7444B6E3}" type="datetimeFigureOut">
              <a:rPr lang="he-IL" smtClean="0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82A22-5929-4AC7-B5B5-1348091D150C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4365D2-4E7D-4FEF-BFC6-0F86D8CE5A29}" type="datetimeFigureOut">
              <a:rPr lang="he-IL" smtClean="0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1A37FC-631B-4D9A-8741-0AA57E2FB84B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עם פינה יחידה חתוכה ומעוגלת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משולש ישר-זווית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83C289-01DA-4192-A60A-B64939335134}" type="datetimeFigureOut">
              <a:rPr lang="he-IL" smtClean="0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FDCAD65D-4A2A-41E5-837A-D91B1CF0424B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10" name="צורה חופשית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צורה חופשית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DD0654-A319-44B3-A826-200A8BBCDA01}" type="datetimeFigureOut">
              <a:rPr lang="he-IL" smtClean="0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DD5494-439C-4E2F-83D0-DBA44CB6DE1E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F82CD8-796E-4F44-8772-0E9CE6993444}" type="datetimeFigureOut">
              <a:rPr lang="he-IL" smtClean="0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64DECB-27E6-40EA-B2A4-2FC0DBE255C2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צורה חופשית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rtl="0"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rtl="0"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מציין מיקום של כותרת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9" name="מציין מיקום טקסט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A4FF664-48B1-4311-ABB9-D9529D8F2B71}" type="datetimeFigureOut">
              <a:rPr lang="he-IL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4C62DC0-63F8-42CA-B027-7181ACB31E03}" type="slidenum">
              <a:rPr lang="he-IL"/>
              <a:pPr>
                <a:defRPr/>
              </a:pPr>
              <a:t>‹#›</a:t>
            </a:fld>
            <a:endParaRPr lang="he-IL"/>
          </a:p>
        </p:txBody>
      </p:sp>
      <p:grpSp>
        <p:nvGrpSpPr>
          <p:cNvPr id="1033" name="קבוצה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צורה חופשית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צורה חופשית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6" r:id="rId8"/>
    <p:sldLayoutId id="2147483773" r:id="rId9"/>
    <p:sldLayoutId id="2147483774" r:id="rId10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xStyles>
    <p:titleStyle>
      <a:lvl1pPr algn="l" rtl="1" eaLnBrk="1" fontAlgn="base" hangingPunct="1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cs typeface="Arial" charset="0"/>
        </a:defRPr>
      </a:lvl2pPr>
      <a:lvl3pPr algn="l" rtl="1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cs typeface="Arial" charset="0"/>
        </a:defRPr>
      </a:lvl3pPr>
      <a:lvl4pPr algn="l" rtl="1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cs typeface="Arial" charset="0"/>
        </a:defRPr>
      </a:lvl4pPr>
      <a:lvl5pPr algn="l" rtl="1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cs typeface="Arial" charset="0"/>
        </a:defRPr>
      </a:lvl5pPr>
      <a:lvl6pPr marL="457200" algn="l" rtl="1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cs typeface="Arial" charset="0"/>
        </a:defRPr>
      </a:lvl6pPr>
      <a:lvl7pPr marL="914400" algn="l" rtl="1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cs typeface="Arial" charset="0"/>
        </a:defRPr>
      </a:lvl7pPr>
      <a:lvl8pPr marL="1371600" algn="l" rtl="1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cs typeface="Arial" charset="0"/>
        </a:defRPr>
      </a:lvl8pPr>
      <a:lvl9pPr marL="1828800" algn="l" rtl="1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cs typeface="Arial" charset="0"/>
        </a:defRPr>
      </a:lvl9pPr>
    </p:titleStyle>
    <p:bodyStyle>
      <a:lvl1pPr marL="273050" indent="-273050" algn="r" rtl="1" eaLnBrk="1" fontAlgn="base" hangingPunct="1">
        <a:spcBef>
          <a:spcPct val="20000"/>
        </a:spcBef>
        <a:spcAft>
          <a:spcPct val="0"/>
        </a:spcAft>
        <a:buClr>
          <a:srgbClr val="6BB1C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r" rtl="1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r" rtl="1" eaLnBrk="1" fontAlgn="base" hangingPunct="1">
        <a:spcBef>
          <a:spcPct val="20000"/>
        </a:spcBef>
        <a:spcAft>
          <a:spcPct val="0"/>
        </a:spcAft>
        <a:buClr>
          <a:srgbClr val="6BB1C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r" rtl="1" eaLnBrk="1" fontAlgn="base" hangingPunct="1">
        <a:spcBef>
          <a:spcPct val="20000"/>
        </a:spcBef>
        <a:spcAft>
          <a:spcPct val="0"/>
        </a:spcAft>
        <a:buClr>
          <a:srgbClr val="6585CF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צורה חופשית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FA4FF664-48B1-4311-ABB9-D9529D8F2B71}" type="datetimeFigureOut">
              <a:rPr lang="he-IL" smtClean="0"/>
              <a:pPr>
                <a:defRPr/>
              </a:pPr>
              <a:t>י"ח/חשון/תשע"ב</a:t>
            </a:fld>
            <a:endParaRPr lang="he-IL"/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F4C62DC0-63F8-42CA-B027-7181ACB31E03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  <p:grpSp>
        <p:nvGrpSpPr>
          <p:cNvPr id="2" name="קבוצה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צורה חופשית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צורה חופשית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  <p:sldLayoutId id="2147483908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10" Type="http://schemas.openxmlformats.org/officeDocument/2006/relationships/image" Target="../media/image15.jpg"/><Relationship Id="rId4" Type="http://schemas.openxmlformats.org/officeDocument/2006/relationships/hyperlink" Target="http://www.cityvox.fr/restaurants_paris/brasserie-lipp_551/PhotosLieu" TargetMode="External"/><Relationship Id="rId9" Type="http://schemas.openxmlformats.org/officeDocument/2006/relationships/image" Target="../media/image1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jpeg"/><Relationship Id="rId11" Type="http://schemas.openxmlformats.org/officeDocument/2006/relationships/image" Target="../media/image23.jpeg"/><Relationship Id="rId5" Type="http://schemas.openxmlformats.org/officeDocument/2006/relationships/image" Target="../media/image18.jpeg"/><Relationship Id="rId10" Type="http://schemas.openxmlformats.org/officeDocument/2006/relationships/image" Target="../media/image22.jpeg"/><Relationship Id="rId4" Type="http://schemas.openxmlformats.org/officeDocument/2006/relationships/image" Target="../media/image17.jpeg"/><Relationship Id="rId9" Type="http://schemas.openxmlformats.org/officeDocument/2006/relationships/hyperlink" Target="http://www.paris-bistro.com/choisir/paris6/articles.html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12" Type="http://schemas.openxmlformats.org/officeDocument/2006/relationships/image" Target="../media/image3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9" Type="http://schemas.openxmlformats.org/officeDocument/2006/relationships/image" Target="../media/image40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0.jpeg"/><Relationship Id="rId3" Type="http://schemas.openxmlformats.org/officeDocument/2006/relationships/image" Target="../media/image41.png"/><Relationship Id="rId7" Type="http://schemas.openxmlformats.org/officeDocument/2006/relationships/image" Target="../media/image45.jpeg"/><Relationship Id="rId12" Type="http://schemas.openxmlformats.org/officeDocument/2006/relationships/image" Target="../media/image49.jpeg"/><Relationship Id="rId17" Type="http://schemas.openxmlformats.org/officeDocument/2006/relationships/image" Target="../media/image54.jp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5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jpeg"/><Relationship Id="rId11" Type="http://schemas.openxmlformats.org/officeDocument/2006/relationships/hyperlink" Target="http://www.parisiensalon.com/wp-content/uploads/2011/08/brasserie-lipp-paris.jpg" TargetMode="External"/><Relationship Id="rId5" Type="http://schemas.openxmlformats.org/officeDocument/2006/relationships/image" Target="../media/image43.jpeg"/><Relationship Id="rId15" Type="http://schemas.openxmlformats.org/officeDocument/2006/relationships/image" Target="../media/image52.jpeg"/><Relationship Id="rId10" Type="http://schemas.openxmlformats.org/officeDocument/2006/relationships/image" Target="../media/image48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Relationship Id="rId14" Type="http://schemas.openxmlformats.org/officeDocument/2006/relationships/image" Target="../media/image5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13" Type="http://schemas.openxmlformats.org/officeDocument/2006/relationships/image" Target="../media/image65.jp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12" Type="http://schemas.openxmlformats.org/officeDocument/2006/relationships/image" Target="../media/image6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8.jpeg"/><Relationship Id="rId11" Type="http://schemas.openxmlformats.org/officeDocument/2006/relationships/image" Target="../media/image63.jpeg"/><Relationship Id="rId5" Type="http://schemas.openxmlformats.org/officeDocument/2006/relationships/image" Target="../media/image57.jpeg"/><Relationship Id="rId10" Type="http://schemas.openxmlformats.org/officeDocument/2006/relationships/image" Target="../media/image62.jpeg"/><Relationship Id="rId4" Type="http://schemas.openxmlformats.org/officeDocument/2006/relationships/image" Target="../media/image56.jpeg"/><Relationship Id="rId9" Type="http://schemas.openxmlformats.org/officeDocument/2006/relationships/image" Target="../media/image61.jpeg"/><Relationship Id="rId14" Type="http://schemas.openxmlformats.org/officeDocument/2006/relationships/image" Target="../media/image66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13" Type="http://schemas.openxmlformats.org/officeDocument/2006/relationships/image" Target="../media/image77.jpeg"/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12" Type="http://schemas.openxmlformats.org/officeDocument/2006/relationships/image" Target="../media/image76.jpe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80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jpeg"/><Relationship Id="rId11" Type="http://schemas.openxmlformats.org/officeDocument/2006/relationships/image" Target="../media/image75.jpeg"/><Relationship Id="rId5" Type="http://schemas.openxmlformats.org/officeDocument/2006/relationships/image" Target="../media/image69.jpeg"/><Relationship Id="rId15" Type="http://schemas.openxmlformats.org/officeDocument/2006/relationships/image" Target="../media/image79.jpeg"/><Relationship Id="rId10" Type="http://schemas.openxmlformats.org/officeDocument/2006/relationships/image" Target="../media/image74.png"/><Relationship Id="rId4" Type="http://schemas.openxmlformats.org/officeDocument/2006/relationships/image" Target="../media/image68.jpeg"/><Relationship Id="rId9" Type="http://schemas.openxmlformats.org/officeDocument/2006/relationships/image" Target="../media/image73.jpeg"/><Relationship Id="rId14" Type="http://schemas.openxmlformats.org/officeDocument/2006/relationships/image" Target="../media/image78.jpe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90.jpeg"/><Relationship Id="rId3" Type="http://schemas.openxmlformats.org/officeDocument/2006/relationships/image" Target="../media/image81.jpeg"/><Relationship Id="rId7" Type="http://schemas.openxmlformats.org/officeDocument/2006/relationships/image" Target="../media/image85.png"/><Relationship Id="rId12" Type="http://schemas.openxmlformats.org/officeDocument/2006/relationships/image" Target="../media/image89.jpeg"/><Relationship Id="rId17" Type="http://schemas.openxmlformats.org/officeDocument/2006/relationships/image" Target="../media/image94.jpe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9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4.jpeg"/><Relationship Id="rId11" Type="http://schemas.openxmlformats.org/officeDocument/2006/relationships/image" Target="../media/image88.jpeg"/><Relationship Id="rId5" Type="http://schemas.openxmlformats.org/officeDocument/2006/relationships/image" Target="../media/image83.jpeg"/><Relationship Id="rId15" Type="http://schemas.openxmlformats.org/officeDocument/2006/relationships/image" Target="../media/image92.jpeg"/><Relationship Id="rId10" Type="http://schemas.openxmlformats.org/officeDocument/2006/relationships/image" Target="../media/image87.jpeg"/><Relationship Id="rId4" Type="http://schemas.openxmlformats.org/officeDocument/2006/relationships/image" Target="../media/image82.jpeg"/><Relationship Id="rId9" Type="http://schemas.openxmlformats.org/officeDocument/2006/relationships/image" Target="../media/image86.jpeg"/><Relationship Id="rId14" Type="http://schemas.openxmlformats.org/officeDocument/2006/relationships/image" Target="../media/image9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ienvenue a Pari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026" descr="D:\PROGRAMMES CHRIS\DOSSIER GIFS JPG PAPIERS PEINT\DOSSIER POUR DIAPOS\architectures gérad therin\esplanade_invalide_pont_alexandre_3_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25" y="1704553"/>
            <a:ext cx="7000875" cy="4676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2" descr="D:\PROGRAMMES CHRIS\DOSSIER GIFS JPG PAPIERS PEINT\DOSSIER POUR DIAPOS\architectures gérad therin\avenue_champs_elysee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27384"/>
            <a:ext cx="9144000" cy="691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D:\PROGRAMMES CHRIS\DOSSIER GIFS JPG PAPIERS PEINT\DOSSIER POUR DIAPOS\architectures gérad therin\pont_neuf_notre_dame_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89909" y="1813759"/>
            <a:ext cx="3481387" cy="5003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3" descr="D:\PROGRAMMES CHRIS\DOSSIER GIFS JPG PAPIERS PEINT\NATURE\GERARD THERIN LA nature en beauté\ARCHITHZECTURE\grande_roue_obelisque_place_concorde_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895475"/>
            <a:ext cx="3452813" cy="4962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4968552"/>
            <a:ext cx="8572500" cy="2132856"/>
          </a:xfrm>
        </p:spPr>
        <p:txBody>
          <a:bodyPr>
            <a:normAutofit fontScale="47500" lnSpcReduction="20000"/>
          </a:bodyPr>
          <a:lstStyle/>
          <a:p>
            <a:pPr marR="0" algn="ctr" rtl="0" eaLnBrk="1" hangingPunct="1">
              <a:lnSpc>
                <a:spcPct val="80000"/>
              </a:lnSpc>
              <a:defRPr/>
            </a:pPr>
            <a:endParaRPr lang="fr-FR" sz="4700" dirty="0" smtClean="0">
              <a:solidFill>
                <a:srgbClr val="DAC9E4"/>
              </a:solidFill>
              <a:effectLst>
                <a:outerShdw blurRad="38100" dist="38100" dir="2700000" algn="tl">
                  <a:srgbClr val="FFFFFF"/>
                </a:outerShdw>
              </a:effectLst>
              <a:cs typeface="David" pitchFamily="2" charset="-79"/>
            </a:endParaRPr>
          </a:p>
          <a:p>
            <a:pPr marR="0" algn="ctr" rtl="0" eaLnBrk="1" hangingPunct="1">
              <a:lnSpc>
                <a:spcPct val="80000"/>
              </a:lnSpc>
              <a:defRPr/>
            </a:pPr>
            <a:endParaRPr lang="fr-FR" sz="4700" dirty="0" smtClean="0">
              <a:solidFill>
                <a:srgbClr val="DAC9E4"/>
              </a:solidFill>
              <a:effectLst>
                <a:outerShdw blurRad="38100" dist="38100" dir="2700000" algn="tl">
                  <a:srgbClr val="FFFFFF"/>
                </a:outerShdw>
              </a:effectLst>
              <a:cs typeface="David" pitchFamily="2" charset="-79"/>
            </a:endParaRPr>
          </a:p>
          <a:p>
            <a:pPr marR="0" algn="ctr" rtl="0" eaLnBrk="1" hangingPunct="1">
              <a:lnSpc>
                <a:spcPct val="80000"/>
              </a:lnSpc>
              <a:defRPr/>
            </a:pPr>
            <a:endParaRPr lang="fr-FR" sz="4700" dirty="0" smtClean="0">
              <a:solidFill>
                <a:srgbClr val="DAC9E4"/>
              </a:solidFill>
              <a:effectLst>
                <a:outerShdw blurRad="38100" dist="38100" dir="2700000" algn="tl">
                  <a:srgbClr val="FFFFFF"/>
                </a:outerShdw>
              </a:effectLst>
              <a:cs typeface="David" pitchFamily="2" charset="-79"/>
            </a:endParaRPr>
          </a:p>
          <a:p>
            <a:pPr marR="0" algn="ctr" rtl="0" eaLnBrk="1" hangingPunct="1">
              <a:lnSpc>
                <a:spcPct val="80000"/>
              </a:lnSpc>
              <a:defRPr/>
            </a:pPr>
            <a:r>
              <a:rPr lang="fr-FR" sz="175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David" pitchFamily="2" charset="-79"/>
              </a:rPr>
              <a:t>Ville</a:t>
            </a:r>
            <a:r>
              <a:rPr lang="fr-FR" sz="6000" dirty="0" smtClean="0">
                <a:solidFill>
                  <a:srgbClr val="DAC9E4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David" pitchFamily="2" charset="-79"/>
              </a:rPr>
              <a:t> </a:t>
            </a:r>
            <a:r>
              <a:rPr lang="fr-FR" sz="176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David" pitchFamily="2" charset="-79"/>
              </a:rPr>
              <a:t>lumière</a:t>
            </a:r>
          </a:p>
        </p:txBody>
      </p:sp>
      <p:pic>
        <p:nvPicPr>
          <p:cNvPr id="1026" name="Picture 2" descr="seine-paris"/>
          <p:cNvPicPr>
            <a:picLocks noChangeAspect="1" noChangeArrowheads="1"/>
          </p:cNvPicPr>
          <p:nvPr/>
        </p:nvPicPr>
        <p:blipFill>
          <a:blip r:embed="rId8" cstate="print"/>
          <a:srcRect r="7144"/>
          <a:stretch>
            <a:fillRect/>
          </a:stretch>
        </p:blipFill>
        <p:spPr bwMode="auto">
          <a:xfrm>
            <a:off x="4029341" y="4223667"/>
            <a:ext cx="1208784" cy="14375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1" name="קבוצה 10"/>
          <p:cNvGrpSpPr/>
          <p:nvPr/>
        </p:nvGrpSpPr>
        <p:grpSpPr>
          <a:xfrm>
            <a:off x="1259632" y="1628800"/>
            <a:ext cx="6624736" cy="4969248"/>
            <a:chOff x="1115616" y="1700808"/>
            <a:chExt cx="6624736" cy="4969248"/>
          </a:xfrm>
        </p:grpSpPr>
        <p:pic>
          <p:nvPicPr>
            <p:cNvPr id="17416" name="Picture 12" descr="Imagen4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115616" y="1700808"/>
              <a:ext cx="6624736" cy="49692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0" name="מלבן 9"/>
            <p:cNvSpPr/>
            <p:nvPr/>
          </p:nvSpPr>
          <p:spPr>
            <a:xfrm>
              <a:off x="1115616" y="1844824"/>
              <a:ext cx="6624736" cy="634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R="0" algn="ctr" rtl="0" eaLnBrk="1" hangingPunct="1">
                <a:lnSpc>
                  <a:spcPct val="80000"/>
                </a:lnSpc>
                <a:defRPr/>
              </a:pPr>
              <a:r>
                <a:rPr lang="fr-FR" sz="4400" b="1" dirty="0" smtClean="0">
                  <a:solidFill>
                    <a:srgbClr val="FFFF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David" pitchFamily="2" charset="-79"/>
                </a:rPr>
                <a:t>Capitale de la France</a:t>
              </a:r>
              <a:endParaRPr lang="he-IL" sz="44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323528" y="-27384"/>
            <a:ext cx="8568952" cy="701730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fr-FR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Dans cette 2</a:t>
            </a:r>
            <a:r>
              <a:rPr lang="fr-FR" sz="4400" b="1" baseline="30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ème</a:t>
            </a:r>
            <a:r>
              <a:rPr lang="fr-FR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partie</a:t>
            </a:r>
          </a:p>
          <a:p>
            <a:pPr algn="ctr" rtl="0"/>
            <a:endParaRPr lang="fr-F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endParaRPr lang="fr-F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endParaRPr lang="fr-F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endParaRPr lang="fr-F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endParaRPr lang="fr-F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endParaRPr lang="fr-F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endParaRPr lang="fr-F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endParaRPr lang="fr-F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endParaRPr lang="fr-F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endParaRPr lang="fr-F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endParaRPr lang="fr-F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endParaRPr lang="fr-F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endParaRPr lang="fr-F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endParaRPr lang="fr-F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endParaRPr lang="fr-F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endParaRPr lang="fr-F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endParaRPr lang="fr-FR" sz="4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 rtl="0"/>
            <a:r>
              <a:rPr lang="fr-FR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Découvrons</a:t>
            </a:r>
            <a:r>
              <a:rPr lang="fr-FR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fr-FR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….</a:t>
            </a:r>
          </a:p>
          <a:p>
            <a:pPr algn="ctr" rtl="0"/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3139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 bwMode="auto">
          <a:xfrm>
            <a:off x="0" y="340072"/>
            <a:ext cx="914400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6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D</a:t>
            </a:r>
            <a:r>
              <a:rPr lang="fr-FR" sz="600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écouvrons</a:t>
            </a:r>
            <a:r>
              <a:rPr lang="fr-FR" sz="6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une partie de :</a:t>
            </a:r>
            <a:endParaRPr lang="he-IL" sz="60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7" name="Picture 6" descr="direction Paris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132856"/>
            <a:ext cx="2357438" cy="378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"/>
          <p:cNvSpPr txBox="1">
            <a:spLocks/>
          </p:cNvSpPr>
          <p:nvPr/>
        </p:nvSpPr>
        <p:spPr bwMode="auto">
          <a:xfrm>
            <a:off x="1403648" y="773832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/>
          <a:p>
            <a:pPr algn="ctr">
              <a:defRPr/>
            </a:pPr>
            <a:r>
              <a:rPr lang="en-US" sz="600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ses</a:t>
            </a:r>
            <a:r>
              <a:rPr lang="en-US" sz="4400" dirty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600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cafés</a:t>
            </a:r>
            <a:r>
              <a:rPr lang="fr-FR" sz="4400" dirty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6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et</a:t>
            </a:r>
            <a:r>
              <a:rPr lang="fr-FR" sz="4400" dirty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600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brasseries</a:t>
            </a:r>
            <a:endParaRPr lang="he-IL" sz="6000" dirty="0" err="1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9" name="Title 1"/>
          <p:cNvSpPr>
            <a:spLocks noGrp="1"/>
          </p:cNvSpPr>
          <p:nvPr>
            <p:ph type="title"/>
          </p:nvPr>
        </p:nvSpPr>
        <p:spPr>
          <a:xfrm>
            <a:off x="3203848" y="773262"/>
            <a:ext cx="6228184" cy="1071562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6000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ses</a:t>
            </a:r>
            <a:r>
              <a:rPr lang="en-US" sz="60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 </a:t>
            </a:r>
            <a:r>
              <a:rPr lang="fr-FR" sz="6000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monumen</a:t>
            </a:r>
            <a:r>
              <a:rPr lang="fr-FR" sz="60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ts</a:t>
            </a:r>
            <a:endParaRPr lang="he-IL" sz="60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1030" name="Picture 6" descr="Brasserie Lipp, Restaurant à Paris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37399" y="1772816"/>
            <a:ext cx="3460846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6" name="Picture 14" descr="cafedeflore.bmp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232" y="4005064"/>
            <a:ext cx="4176240" cy="2763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6" name="Picture 12" descr="http://farm2.static.flickr.com/1428/989019809_05cfe4a0fd_z.jpg?zz=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019" y="4047159"/>
            <a:ext cx="3659909" cy="2744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078" y="3941676"/>
            <a:ext cx="3732922" cy="2799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211" y="27248"/>
            <a:ext cx="2442722" cy="3761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182" y="2224154"/>
            <a:ext cx="4267278" cy="2842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  <p:extLst>
      <p:ext uri="{BB962C8B-B14F-4D97-AF65-F5344CB8AC3E}">
        <p14:creationId xmlns:p14="http://schemas.microsoft.com/office/powerpoint/2010/main" val="30339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5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14" grpId="1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כותרת 1"/>
          <p:cNvSpPr>
            <a:spLocks noGrp="1"/>
          </p:cNvSpPr>
          <p:nvPr>
            <p:ph type="title"/>
          </p:nvPr>
        </p:nvSpPr>
        <p:spPr>
          <a:xfrm>
            <a:off x="179512" y="704088"/>
            <a:ext cx="8229600" cy="1143000"/>
          </a:xfrm>
        </p:spPr>
        <p:txBody>
          <a:bodyPr>
            <a:noAutofit/>
          </a:bodyPr>
          <a:lstStyle/>
          <a:p>
            <a:pPr eaLnBrk="1" hangingPunct="1"/>
            <a:r>
              <a:rPr lang="fr-FR" sz="5900" b="1" cap="all" dirty="0" smtClean="0">
                <a:ln w="0"/>
                <a:solidFill>
                  <a:srgbClr val="CC6600"/>
                </a:solidFill>
                <a:effectLst>
                  <a:reflection blurRad="12700" stA="50000" endPos="50000" dist="5000" dir="5400000" sy="-100000" rotWithShape="0"/>
                </a:effectLst>
              </a:rPr>
              <a:t>Ses cafés et </a:t>
            </a:r>
            <a:br>
              <a:rPr lang="fr-FR" sz="5900" b="1" cap="all" dirty="0" smtClean="0">
                <a:ln w="0"/>
                <a:solidFill>
                  <a:srgbClr val="CC6600"/>
                </a:soli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fr-FR" sz="5900" b="1" cap="all" dirty="0" smtClean="0">
                <a:ln w="0"/>
                <a:solidFill>
                  <a:srgbClr val="CC6600"/>
                </a:solidFill>
                <a:effectLst>
                  <a:reflection blurRad="12700" stA="50000" endPos="50000" dist="5000" dir="5400000" sy="-100000" rotWithShape="0"/>
                </a:effectLst>
              </a:rPr>
              <a:t>ses brasseries</a:t>
            </a:r>
            <a:endParaRPr lang="he-IL" sz="5900" b="1" cap="all" dirty="0" smtClean="0">
              <a:ln w="0"/>
              <a:solidFill>
                <a:srgbClr val="CC66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" name="Picture 7" descr="direction Paris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9375" y="1772816"/>
            <a:ext cx="1914525" cy="30718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5539" name="Picture 4" descr="Paris_cafes_couv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04544" y="116632"/>
            <a:ext cx="3059943" cy="39604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5540" name="Picture 7" descr="restaurant-paris-la-coupole-463_8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4149080"/>
            <a:ext cx="4248472" cy="23856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2466" name="Picture 2" descr="http://upload.wikimedia.org/wikipedia/commons/0/0e/Terrasse_d'un_caf%C3%A9_de_Paris-Paul_Munhoven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2789802" cy="43204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הסבר אליפטי 7"/>
          <p:cNvSpPr/>
          <p:nvPr/>
        </p:nvSpPr>
        <p:spPr>
          <a:xfrm>
            <a:off x="971600" y="2276872"/>
            <a:ext cx="7272808" cy="1872208"/>
          </a:xfrm>
          <a:prstGeom prst="wedgeEllipseCallout">
            <a:avLst>
              <a:gd name="adj1" fmla="val 50417"/>
              <a:gd name="adj2" fmla="val 104504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r-FR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Commençons par </a:t>
            </a:r>
            <a:r>
              <a:rPr lang="en-US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le trio </a:t>
            </a:r>
            <a:r>
              <a:rPr lang="en-US" sz="2400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mythique</a:t>
            </a:r>
            <a:r>
              <a:rPr lang="en-US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</a:p>
          <a:p>
            <a:pPr algn="ctr"/>
            <a:r>
              <a:rPr lang="en-US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de Saint-</a:t>
            </a:r>
            <a:r>
              <a:rPr lang="en-US" sz="2400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Germain</a:t>
            </a:r>
            <a:r>
              <a:rPr lang="en-US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-des-</a:t>
            </a:r>
            <a:r>
              <a:rPr lang="en-US" sz="2400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Prés</a:t>
            </a:r>
            <a:endParaRPr lang="he-IL" sz="2400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pic>
        <p:nvPicPr>
          <p:cNvPr id="62468" name="Picture 4" descr="http://i.images.cdn.fotopedia.com/flickr-4772184526-image/Paris_and_Vicinity/Set_default_flags/All_Places/The_City_of_Paris/6th/Boulevard_Saint-Germain/Les_Deux_Magots/Les_Deux_Magots-image-2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5976" y="4149080"/>
            <a:ext cx="4002338" cy="26642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2470" name="Picture 6" descr="http://media.tumblr.com/tumblr_lc8uy65JTq1qa0t6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945357"/>
            <a:ext cx="4762500" cy="35718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6" name="Group 5"/>
          <p:cNvGrpSpPr/>
          <p:nvPr/>
        </p:nvGrpSpPr>
        <p:grpSpPr>
          <a:xfrm>
            <a:off x="4211960" y="3749202"/>
            <a:ext cx="2269748" cy="2848150"/>
            <a:chOff x="5614620" y="3331036"/>
            <a:chExt cx="2269748" cy="2848150"/>
          </a:xfrm>
        </p:grpSpPr>
        <p:pic>
          <p:nvPicPr>
            <p:cNvPr id="12" name="Picture 2" descr="http://www.paris-bistro.com/choisir/paris6/pics_paris6/carto6.jpg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4620" y="4057823"/>
              <a:ext cx="2269748" cy="1891457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Circular Arrow 4"/>
            <p:cNvSpPr/>
            <p:nvPr/>
          </p:nvSpPr>
          <p:spPr>
            <a:xfrm rot="409689">
              <a:off x="5894079" y="3331036"/>
              <a:ext cx="1147704" cy="2848150"/>
            </a:xfrm>
            <a:prstGeom prst="circularArrow">
              <a:avLst>
                <a:gd name="adj1" fmla="val 12500"/>
                <a:gd name="adj2" fmla="val 1217572"/>
                <a:gd name="adj3" fmla="val 20457681"/>
                <a:gd name="adj4" fmla="val 16370172"/>
                <a:gd name="adj5" fmla="val 18939"/>
              </a:avLst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>
                <a:solidFill>
                  <a:schemeClr val="tx1"/>
                </a:solidFill>
              </a:endParaRPr>
            </a:p>
          </p:txBody>
        </p:sp>
      </p:grpSp>
      <p:sp>
        <p:nvSpPr>
          <p:cNvPr id="7" name="AutoShape 5" descr="data:image/jpg;base64,/9j/4AAQSkZJRgABAQAAAQABAAD/2wCEAAkGBhQSERUUExQWFRUWFxsWGBgYFxgWGBwcHhgXFxgYHBccHCYgGBwjHBgYHy8gIycpLC0sFR8xNTAqNSYrLCkBCQoKDgwOGg8PGiwkHyQpLCwsKSwsLSwsLCwsLCksLCwsLCwsLCwsLCwsLCwsLCwsLCksLCksKSwsKSksLCwsLP/AABEIAMIBAwMBIgACEQEDEQH/xAAcAAACAgMBAQAAAAAAAAAAAAAFBgMEAAIHAQj/xABMEAACAQIEAgcFBAUJBgYDAQABAhEAAwQSITEFQQYTIlFhcYEykaGxwRRCUtEHI2Ky8BUWM3KDkqLC0kNzk+Hi8SRTVGOCs8PE45T/xAAaAQADAQEBAQAAAAAAAAAAAAABAgMEAAUG/8QAMREAAgIBAwIDBQkBAQEAAAAAAAECEQMSITETQQRRkRQiYbHwBTJCUnGBocHR4WIj/9oADAMBAAIRAxEAPwARjcUijVSWUjlsAoXfkDmPkYOutT2LiyxU7lQ05pk3EEkNqo0gDWANTyA7F8OvsNVzgzIDW2GpnQBpGo8aqXFvgGbbASCx6thMTEkDTcajupuQ0yHiGLIecweSGJOU6hpBgbGDH97vrQLmuJEkllJMRoO0TvpzqrxDDZTKsGzASApEREghwpnxFWeFI2aSCIDHUeEeXOjQo7cR4R1tnDgiR9nXTzZjSvhOh6AurgnXs66gRXTRZAS0O6zbEehP1pexafrG9PlQkiuLeVCa3ASrdWs5dg2bUTzyzBjXYa1EODXkgC5cE9zSPi4+VG8fh72rWiCx9lSBvIEeUa70LbG41fbsBo7p/wArUjaNEYy8jMFhbxaGcsDMAoCZg5dcp+9HOuw8U4VYu3bmGFnK5tnI4w8IrZSQeuXu7iPDwPF343cyw2HdTpBGaRHmp/iKkXplcVcpu4hRzBd490isWbHqaaPSxu4pOVVZ0rhXRi3dwlhjhxduOXV4ui0Rld1zAEkN7I2jvpX4v0dVeInCWQtyWUDsiRIkhiG0y6zpsKp2ON4hxbCO3YZblsEexOsgx2TB3mjlrj99XN2F6xlhnyKGE7spSIY98VJRlHzNkcbcnLZ3fz2/ZfCv3B/SXoxbwwtXLLNctXSwV1JTtK0ER+cbGi+K6HY3DW2cYt1yrmZetcx3iG7JqpjOlly7baxiE60Zg6s5II27MAajQ769s60SwnTm0oZcmIIdWQWmvC7Zg6SQ4zKB3TEVynk2SbJZPDNJJxTae/xXby+RR4Zb4k9vrLeW8jc3s2GLQSO4MYIPuNQ4bj+KgscMlxQYJti6gB0MHVlkaeU+NX+jXSS3h7Vu22JYKNWS5h+tUSxJyOrBlmZ1mCT6k+Ecbw6DFi0yLmxAdEe89gxlt5yHXVZIbsnyNMvE5o3bI5PB49Uvc/SrXf642N7P6WE/2uFvKeeVrbj/ABFTVy3+k/BH2uuT+taPjzQsKE9H3c8RJxFy2+bDsMwZHX20KKXEB2GveSIogOEWbr4MsqXuse4GuW7PVWyotucrqDAfMF0P4ToKovFz7oz5PBYout+L237N/wBAwY3A3GlbuGZjcDElVViIH44A7ue08zXuHuXWdgsFIAHU4i5H3tQmcgkyARHIRXlvo3hThjduosm7eXW71RhLl2AuYMrHKgAXTzrnHGLltLrdUk257BYFHg98c+XpWmHjtTpozy+zbTcW9jq+CxV1DbBuvBKg27iW8w/XW0Oo7UZX95HlTnlr50wXSC4pGW5eSPw3mIHoxinTFdKOIYRbJfEq63UFxM9tLkqQCJKqDzHOqvxEb3ILwGStjpfEbgSy7FS+TtFVAJgGTGYgaDXflQnhfSO1lGcX09oHPavQJEiYVlHrS0OlvEHtw+Ft3EuqSCi3ULKQJI1cbEctJFDr3SjKuS5YxFk5s2a26lwYg75CAe4ADWqR8RjkqshLweVO6HbCcas3GbJetMZUgBkzHXXQQavXjltkn7rK3911Y/AGue4PjuGy5bt57ilQsYiw4CwABBXMIG2p0HM0wdGMbhxh7lpbtkZpyqtxOdpV795UzO5k86q5xfBn6UocoPcYtobV5SIORxsV1gx2tJ1jnSxisZdxGOOHJH2d0t3mEAErAbJO5zsIP7IYU32MSbkMACGhtDrBAO0fWlrhnCwblm8SQy4cWSOUo7oSR3iCPWklwPEl6Y4frMJeUEAm2xnkMvany0rjBx7HrGX2VCwpAIyzlWfGOfeSa71iLcwO+R7x/wAq5vwjhpxF25ZuLaYhd1WM2sAEQJE6+6oNN8DtpcijbctBe1bkrmAylTGYrsCIPMEzoQda6f0P4clm091XusptqcpJuRoWJVQPSAJ7NJKW7Vw5bdpkuFWOrSIDSwPjI7q6P0RhURTp2I9xIqWVyS2K4FBtWbWuJXLgzW8M7IdmLJbJjQnIzZhqDvWUUxPF8NbYq960rDcM6gjSdpr2sXWn5HodOHmc3udPSGKXLNt40nUbb7hqt4bj9p1DfZoBEyjCfktc7xVwl2J3JJ95n60w8J6ShcL1BtA6Moade0W1gjlm+Fb7MVb0Mg6QYRhr1y+9v8zUI4yuGZWe03aUKdUCnW4qETkBPt99L1tzvrVnCtLAEjUqCOftqfmBSxk2ykoJKzrjgEkCJVUU/wBxW+tK2Jb9Y/n9KZesGa6QNM0SNtEQfSlHE3O08d5rRIji+8VG4jbtOj3mdbSuQ5tiX1QgQJ/GQfIGr17pXw1l/V428raaXbBYRIzCer3iY13pS6Usep87n+v8qVPszd3yn3VKVdy6yTT91s6wnE8OcxTiGDICkjOjWye02UasNYCE/wBY0Ww2CtXBpiuHOYkgXf8AqPyridvA3GzZbbtl9rKrGPONq8OHK6sjDQxII+YqejG+xX2vOls/4OsYizkuFOyMrMvZMroY0PdppXtDOG6JbHdbT5f8qIh6eqNCyN8lbG2lOrDYT7tT6UFwPRRLtlLtu9cQMJh1JAOoIzgAESDzopjrupHerfSl3gX6QsZhLS2rN1RbWYUorRJLGCVnck786SUbD13F7pMvN0Wv/cxCP4Zp+pr1OAY9ZyhTPpPwrQ/pMvOT1tjC3ZJPatsN2V22fmVG3j31fw36SrSSzcNsEM2uV3X0Eggb8u8TUum/P+C/tkEuH+z/ANN14O2cdZoVG2vMHlPnUz4W7bCtbuupX8LFSde8EawY8qvYridu86PbtdUDbU5QxbcXG3MciBtyr1hIjvgD30XiXctHxTqu3xCPRZsa9tirsLalic+UidXYZSrEyZJMRLa0tcexFstmuFc7y+uk9t0J7Og1QwO4Cmm/fvogsqhCKRbuw6JFxwQMzTqsICw0btAc6zi/QnOAWso4RVtzbuKSAsJqGC7bk+ZqEE7bitgPJFtptJv63/URbmHsFTlKzHJtfjTHjOMYS9aw6X1vqcOi2wydW8hcusGD9341RxfQe0JzWcRbgwYQkbkAdmeYPurcdE1sIYF3Qkw6XByGk5YO1Ua1PhoKdU21t3TGjg3SPC2/sue5kW1buW2zK2zEFDKgg7AVFw7jdq/iMPbuIwROszXL91Lh1Vgq5iBp4nXRe6l3FYNWUyBsfhMUFxlm71q27b22ZlJCuYLanRTzPhM1N+H7sDeG3V7/ADd/6HelF2z1CdUFa+twh2FhsOpXtQIVgC0gagxANKT4whZe2CPBwf3lb51fL4q3o+Gnb2W7jI5mo7/GewVfD3V31yzEzzgVqxwSVWYc0ndbkLOiwcrA8iqif7ysPgKP9F+Iu963bt3rvaYSM9z2ZzOYbTYEnfmah4einlyEz/3PfTH0atql9SAATI0AHI07i6Mzkt9h0vrp6j8vrSxb4eE4gNNLttgQTuCI9qZGvqPSmi63YbSdCQO+NY1rn3SLpETdtOnYdQYJIJHaYE6iO/vGnfpVYySTbPOy426oo8MwKJjFyEZM9xFk65GVgszE/wDOmnAt2BB2JHyP1pDu8RZmzzLEhp0Gu/L07vlXuE6S3LMiSw3yzr4mf4212pZTViJOKoJYvoAGdmzN2mLakk6mTrOtZRdeJXHAZSuUgEaE8u8VlUsNiJd4I4J1GvnW2G4ey6ENvuBI+MUc6Z4Qiz2PaLgD4moOiPDn6lmuHtZm8dlEa+ZNRo1KW5Ww3B5opw/gy9daAGpdf3hRu3gfCr3CcIPtNoRs0+7WjFbhlIIKsrcP/uP+8RHwj0pNdva8zTrYabJOoJLH3ux+tIrPofP608w4FbYN4pww4hrVlSAz3IBMxs+pjzohb/RpiU9kWz5PHzAqThKzjsP4M7e5Ca6Yt3bzHzo9GOSO43Xlhm6ORdFuF4kNiTaQscxtvBXSS07nXntXnS7B4oYUC7buKiGBPsyST3xJpx/R+R1d8n798n4D/VUv6TB/4Ejvup/mqL8Hj1dTuU9qnp6dKhTuLCaHLCDXeInlVm30U4gB13VScu0gMR/u8+/OJB8J0obxfHm0EYDNldWI7wrZo+FdLwv6Q8DctdacQij8DEBxtoU3J5aA76d9XxpNEc83GWxzxjmgzOndGuk6ctRtypAKL3R766CnEFv3btxVyo94ssiJDNMxykyabMX0KwHOwo3gK1we4BvpFCOLXdMaedRjFyXJxJLdWcbwlktW7sHI5iYgT2oHjos068N6JYe79rPbAtXYtw33c9wdrMDOijxoLxrM1iwk/qw4gaRJkZpidtPWpShKJynGSoN8OPZt/wC7Qf4TV+9c0NVsHahUHcq/uxVopML+I5R4k6AUl2b2tCsJ4/gjfYBdNw5s3WXFaSWZ1VswOskIUBB7m11pE6XnLdt3Ig3LKMSNCWE22M95KSfE135cLbI9kMrEtDgER2U25dgR5b1xn9JeDP2lFRZGVgqgSdWLnQDudfd4UtptxS+lR5kZvWpeYqYfpHibYYpiryREAXrg2PITGlMfR/pli7tu6t2+9wdle1DaNmDCYn8uVVuJ8CVOE27pt5bpvkMSpDRFyAZAMdlTQ7omv9J5L8CfzqzWmrLQeuTHBroy+Y+YpD6V3iWtsN+0PcVI+dOS+yPKlXpPhIRG/aPxA/00t7lsn3GMY/ShhGVQ2FxFs6SbeJzqeZAS4IAOo8J51Jhem2CYibuITUT1mGsvpGutu4pmfCucJZnlWuWG9aLS8jPHNkW2o67jBYZUuWL6vmg5equWjlIJBhiR90DQ89qzBYzq2DnZO0fIan4TS3wO5+rtf1SPcWFGbTDntsfKmtUO7fIZ4p+klbadiybjHbUhR4tpmHlGuuopGxnFGu5mIKSSY1+8dSNPLf8ADThjeA/sAjbuPw3obi+CAiYAgkc+Wo3qWqXFEnFeYtXXVG7wGESROoHdz38/lUxxCtoDzI0iAddyNdPHfv0o9c6PMeWvgw+RUVUu8AicwIgctP3WM0zohosPcO4TcNpCLvLuH51lULLXkUKG0HgT8clZXWhdDCvS3/ZDvcn3Kfzq3wKzFjzLH3vH0rbjOBS7cTO+XJJyygkEjvcEbRRK2OzpsWB95LbgmRT9ii5J0t1a4RbAvg9wJ+BqNLVb4Hsm6fw2nPwpo8gbNw0YUE/+WD/hmufluyPT50+cQaMIfC3/AJK59O3mPlQydjT4ZXZthuImziLdzLmyhtNdiApOgroPDOLW7zi1LB4khrd1dIkn2dB6865TxDEOt1chg5SOUakgzIIIgERGs0Qw3SS9ZbMHdLohSSUBiRr/AEHbnuLctaeE2o7EcsU57jp0BxOHshmvXkRg5yqx0MqORHn7jUP6RsQlyypsujoHQMyvqX7RgW+6CO0NOVJuE6W3Us9SFskMSS7JmcEgTBkbZe7l6VmO6ZXr9m1YZUyK6nMEyuxk6k5jOhPwrNqmpUXqDpot43DBxlbY0AXo62f7pWQZK66Ty7+c0xs2tbmgpUbJYoy5ILVoIIGsZfhrVu30wxLLOVN99YMa822qpdbQ/wAchS6uPIAysw5bHxPId81SE2uDPnxxdDRwXjYsriBcBLXSDI/EGcn07RoNxhptWYBgXAJ01IIn5iqgxOgg89ZBmZnn6mtuL8RzC0oKwmXbQZixJO55Zde4DTSllKTaFUY0xkst2V8h8qtcKYdertyZY8BIn1PM1Ws+yh8Bt6VWvXiSVSRHtN3SNl8fHl51niz0J+8qOwnGBLDOCrlEcQDuWdsq+H4fDauRcd4i6Y83V9q2xA5+yAk+oE+tHsHinvuqJcYEjPkI/VI8MzXZBJOuZgI9phyGqti+G5FtuWBzO6EHZShWZPPRlPLemhJKbfmeXHw06uS4+v6M4x0nv4my1u6EybiB2swBgfGhnRddH8j81qa4oz6lYPMHTl3eZFZ0WjI4+9Pwyz8xVsmS9ynh4U6QZtj+PWKEdIrE2R4P/rH1oxaE+8/nVHjCfqm0J1B0En2hy9aSMveo2ZYPpsUksRVN7XaNFyvgw80b8jVC8RmOo15f960yqjx48jPwRv1SeBI+IP1ot1lBODP+q8if3R+VFQahZ6ajZ0mzhVuWw34lDbnmAaXOlAex2lCkEgDMQokiD2iR+E8uY13ovwjG5cKrswCqoUk+AA9Z0HrQ7pbh/tWCYrqsqwZNTo65oHMxmEd+lPTqzBaumKd/pIbZAuIiyJEXBqJOo0jkedY/SW3cBXKQSMsyp301IbQeJoXfsXerutlCP+rYKV2X2Or7QkhQB8DvrW3DitwlLttCI0BUCNRPsxzPnruaRZFpt9gOD1Uu44YbFIyglTr4r3+dZVLBdEsI1tT1DNI3zka89BHyrKbVHzE0y8g7isBbuMS6K0ADUA95+tS2EACKNAIAHgFrZ2Hb/jlXqiGX1+QFOcXQ8VUv8RWzZxNwgwlqT6k7ba6VNMCl7pZilGEuzJDXLVshQCTJYwASAdxzp1sKypj/ANI2Hu4coguZoC6oI5TqGPKl1OJWtO0R55vkTWYjoneU/q+ttjWR1dtgToN1uk8u6qzcBxI+9/ew9/8Ay2D86i8kZd16m2GPJjX3X6Fl1tXWDdYJEbMvidp8amv8KFyCWzRt2NO/7sA660Ku8JvxqbEftC5b/wDsRKq/YX/Dhz5YmwPndmjv2Zza/FELDo+BtckjmVKmO46nStBwpldNQVVgTodYNUUw2I+7bc/7u8H/AHSa3V8VH9Hi429l3GmnlXUwaoeQxG5+Ee/07pqJ+JAMFIGYx948/NaXX4q6e0zr/XtL9VqD+WZcMGQkfskfAR30qiizz+Q1trPLw9PChB4dppbYHXkWAMGNuUxUSdIW/wDbPqw8OZNTJ0jHO2p8rgHwy0rQXKMu5a4IRazO9u22pQW3V9mDfrRpAg+skaVS4z1a2rY7JuOAxYOWKgO4jLm7JIiQR91dp1uJ0jX/AMt/RwfqKkTjq/eF31Cn60jcrugrHFqlIv4Jv1dvuyjy5V6FE+f5CqlrjVoACSPNG+gNaNxWyTqV/ut3dxQd1TUHZr1qI54zi9jDqRZNsO7wHALKEOZQSQJAytsO46TFI/FeMlzbCHIlsiBAJkgNcYkzLswJ8gByqc4mzcABuLprDMAPia9xGFS4E1tnIFC5WA9kECYOp1Op1NdjxqLt7gytyjpiwXxC+7OYhgdO0qg8twAPhUXRRz10GOf7rUWxPDOtctrmO+Vh3RtE1DhOCnDuLnaidc2WNR36VZ7xoywg4z1DJgcHI/juBqtxixlRzGwn4g0V4TxzD27TF5JUFsoZZOmgHuFC+I8Yt4m0xthlkMsNHcIMgnTWsGPq9Tjaz1Ms8UsbguaFsXpJ0bb9k8/63jQfHA5jofUHx8KKWuHODrBmYhj6biq3EOEXGJKoSPBlJ3869htM+aUJJ8FngFyUbzH+YUZtNt5UF4JhXSQylf62mzA77d9Erbxpr7j+VZ2j0YS2R0DgPDlxOCa2xiSYIGxBkHx1QVawXR5sPg79vPmaHdYEAdkRAPis1t+jlgbLidn7+9Qfqabb2GkEHWRFGM00Z5xqRyjhePuvZuMxDMli5dAjQlCJ9IO1BrfFHxV0IVRdCQVBmQM3MnkDTD0VwqdZ1ZbVhesmVyntITG5HKgXBsIqYi2QyklgCBn5jLzUfioRxRSZGWWXmNWBAW2o7vzrKkNmsplSVAdso/ysPvWLo9LZ+b1uvSBcwJS4NOag8/BjS8MOnLrB5Xo//JUq2u65iB5XSfzqtiDE3SG0fxj+zufRTVa31eIAgyExAciCNUtrlBBAI7TBvQUKWy5Ol2/J79fmtHuFcPFpTrJZszMYkmAJ002AHpWbxOfRClyz0PAeG6mTU+F8+xby1mWt4rIrxqPp7NIrxrc76+etSRWRXHWUrvCrTe1att5op+YqD+buG/8AT2h5W1HyFFIryKa35iuMXygd/ItrkHXwW7dQe5XFavwNDpmuet12/eJonFZlorJNfifqI8OJ8xXoBLvRi23M+tvDt+9ZNQv0QtER2f8AgYf/AC2lphy15lpuvkX4mTfhcD/AhYfoVaP3bJ87Tf5bq1C3Qa3yS16faF//AGDTbkrMlH2nKu4vseD8vzE9uhAjQa+F+4o+Nt6r3Og7R9//AI4b52Vp46uvMlMvF5BX4HC/P1EJ+hbx/tZ8Ps7/ADZPnVa90Iub5n/+Vi2f3MQa6PkrU26b2ua7IV/Z+J936nMX6G3RrK+tjET/AIEatRwDEps6r5farfztCun5KzLTrxsvJE39mQ/Mzlb8NxH4l/8A9IX9/LWlmzfUAK06a/rsK2vhNwzXWINask76+etMvHf+f5Jv7Lvif8HKjxPEqSCJPOVtP+41RN0kuKYZUkd6XFP71dK4n0csYhMty0pHIgAMPEMNRS1e6EiyIVTctgRpGeZXUjQNpm2iTGg3F8fioT2e36mXN4HNj3i7Xw59BdHSb9i36My/MGvbfHwTqsH/AHiH4G3Vi5w5JIyAamJEHfSfGIqkeHKLggRIMx6fCr6lZlcJpXZ1D9EnEy9y5bUggqGJJBjKYiAsE9saSNq6niQVUk5YAk6H6HSuI/opt9Ti2cDsAMp0nVhmBmf2COfpXTOkP6QsPhUBuky05UUFmaImBtGo1JG9T0O2Rm7kc6uY8WMVcuqAwF83F10IYka/h0J3pe/lLK4fLlysDBjk0jWRI05d3lUHEuka3brPbEKQvtDLGVQsz6H3+VC8bcjTN2iYg9r7va7axHanwE6HnVIue6kQyJfhY2/z8P4FB5zn35/GspIYKNMp9dfiAJryjSJW/MOfz9une1ZPo4+T1InTZjvh7JHgboPxJpP68d4q3ww57qICJd1Ua8ywA+dWpMonQ7YHpiuuXDKGBKGG1mY3Iprw+Mvsob7JcIIkZXtt8MwNIOIw6jFHIIU3jA8A5y/4Yrs+At5bNocwi/uisKwRyTdntS8XPBijpS58haGOuc8LiQO/q5+tbHiMCWs4hfOxcI94U02bdobHcfWsa1PaUwab2CHmyS+1sneK/kTf5xWJg3I81YfSpF49hz/trf8AeA+dNtnEgmG0Nb3MGje0qnzUEfGl9gXZlF9rPvH+f+CsmPtHa4h8mX86mVwdiD61nSPC2rTWwuGsOXnRra94A286qYbhmHN8Wb2Csox/AfAkHQ6jSsksMYy0at/0N0PFuUNenbnldi5FexVDHcLwqXzZTDOzCIyXrqn2Q3szyqXhfBcPedkH2qzcUSQbznYwYzTt3EUvRWrSnuU9q93U4uue3HqWYr2KqcUwFmxcCPicXmIDdlrRAEkDQoO6aIYnot1aFzjbqqBMstph4fcE0vQe6tbcne1wpN3vxtyRRWRVHCWOsfImOOY6DPhwJ7tZFWeIcOu2ID4ywCdgbDT7lcxSdJ1aop14p6Xd/oyaKyKis8NxLIXW9hWQSS0XFAjUzqYqvmvcrmCb+2Zfmtd0pI7rwfcuZazLUN2zikMNbsTvH2gKfOGUV6tnFkSMMrD9m/bNd05eQetD8yJCteZa8FjFf+lb0u2T/nrR2vjfCX/Tq2+Icx613Tl5B60PzL1JIrMtQi7d/wDS4j+4p+TVqcS43w2J/wCCT8jR6UvIPWh+ZepOVrzLVU8TjeziB/YXPoKz+V1/8u+P7C7/AKaHSl5MPWh+Zeprj+D27w7Y17wSre8Us8Q6EXAc1t84GyuSCNtmE6+g3plbjlobi4POzd/0Vr/OCz+Jh/Z3P9NUg8sOLI5I4cv3q9RIscQxOCcnJkzRmLDOpAJ2JETqdqcb4Fx815FuRoAyLpv3jN6TFbv0gwxEFwfAq/xGWtU4/hlOl0DwOcD6fCt2PxcltKJ5eb7OjJ3CfqLXSLgQdi9vsls0iRGsnTnudu6lN+i99iBCk+Dc+/b+Irp+L4zZfa/k03Bukz6tAHofSo75wAyH7Tibyhj13auEgBHjsqAFl8nPbnWyGSGQ8vL4bJi5XpuJadBr8DsMPKCPfWU1YjinCgxAXFR/WA5dzNPvrKt04/TMmpnKG4a43A37xRPo4P8AxFoqoLB1Kg6CQQRJ7pFWOL2jaG0zPOI0qLoVczYq0I2Yn3K5+lZoPVuXaph/CYNlvIriGRjI31Ck+o2M+NdaTjFmAM8eauPmtc+6WXGtL9oFsdnsntbyYUnTTSRz5CgFrp4+WRbtJt9xT388o7h76heTFJ0rR6X/AM/EQSbpnY7fGrK/7RY8THzr1eIWgZW7bj+uunx1FcnufpAKuim2LuZQSQSpkkyOzE6Ac+dWT05AErh7pPcWueM/fNMvE5Pyk5eExptauDq5vWrg9tJ7wy/MGtgrLodR7x7+Vcx4P0mfE3GtiyhyqzaOZhVLNqw10B3qZOlVgGMrTMR+rI3jfq4jxmufimn905eDT4kM3St2z2g1tmUAyQCTGYcx4CteC2h9qVrCOqfeDiSBrm1jSgeG6RWmzCMgG5NwhtVLDKFSDtG25HnWy9IbW637qn/5n4i4vyrDNxeTW75v6ZvgpRxdL4NevwDOP4W13iDhSyEglXXaRbHPxOlTdB7oD3S89YNySToT2tO+RqaD2+l2Ta7ebvhmXnE63GnWrP8AOvKAzXgAw0LrEg8plp2PuNdFwU9fxb9Qy1vH0/gl6f6bY0/ajfuraLAkAOCIUKQfioHvoqcSlzhqi4zQCELKMxDKezI00Ij30CbpzYUEHEWwDuttUaZ0OmQVYwfSIZStu5ayturKqz5r1cfGgko22+U72Gbckopfdaa3/byMtcQNprILWsQmgUZQzKJHZ1GZT3anUVe6Q2QcWWt3UF0ASlwQui/iZShkd9UbPFktHP8A+GUj72Ukjyit8Vxq3iIY9Rc7mBKH1m6tIktDV/MZt61JLs743v4cfIv8Axyvh8SotojKjSU0BkMNpOo1207qH9HsDmC5rNlkzQzM8XANJgZxsPCrFjji27bIEsojAhu0JMiCZW6x2ocgw7CVRW8Vun5Fp+Fc0qjunX15BT++kmra+uV8wz0xthsVYGTrJUdiYzdptJ5TXvQixN+7cQBLcR1ckkEkFd94htT3xUOI4sLly3de2A1uMp60KNDOogk1rhOKrbvNdtWmYvuEu5lMmdALZI1pturrvv8A0Jcuj0q3r+/1/k96P/0WOWPun5XBVTo3wgXHtsbV725zg/q9DIkZfCN6mwXEUtdb+qdRdBDZnCxObbNbH4jVezcVIyLiIBnRi6/4bcGhp+78L+YzletLa6+VdmdCudw9aBdLJGGuZSQQV1UkH21nUVB/O3/2mBPecnuDATVXiHFeuttbNu6gbchZO4Pd4V6EskHFpM83HinGabXDLjvOABBIbqJJ56JvPfIpdx3EW+xYdg7yXYEqTmOr79+3Op8Dg7VoOC95gyFMpykgHSQuaR7q3e7aFhbK273YYsGKwfvd4j71QcnKPltXP6GiMYwlxa1Xx2pkfDWvNh8SWZyqibRaQ2kk6+QGk1pwPiL9ci53u5lOcMJCnX2TJnlrpvRTFcbN1GQqwDKVJWH3EcpFRcL4law9sIqOYntPlQmSTsT40yilKPv8f6TlJuE/c5/zn6oOfZBu3/bwHjWhwqnTKPdQ5uko5239xj3xFR/zoH3bbMfAho9BJrf1sfmeZ7Pl8gkcIp0gab1zjp5wXNjkIMAhTsDMQeY75p0/nEqjW2w8WIT94ClPpdx9esS6bbaALAgzDFt9BFTyZINLS+5owYckXLUuwg3r/aPbI12Gkd9ZQt+IAE5pmSe/cz317T2ZKDfFOPh1uygghlXXbQgMfHY+gHfNXoAs4xfBXP8AgYf5qg4hg8tnPmQliRlBlh4ERyiT/XXnIF/9G1ucUT3Wz8Xtj6mlxxSWw7bb3OgdIsVbfC3kDoSV2DAmcwO0+FcuxTRaIG3ZHuUn5tXUOPwLDGOa/F1FcuxbSgHfr/hSna3sCexRwzEOpnbxI7+fKitvEkj2tNo61vDX41U4bbU3UDv1andsheND9wanXT1o1jrWGVD1V645yIQOp3Y5hc7UDKqkCJGs99SlCy+PJpRDwXtOQZgkTG8ZhPwmr2OsIj9lmywD2hDTr5eB8Zoh0Yu4NHM9eVa0obJGbrMyPOumXMp012B8r3E8ZZvXWH65bZa44JCTLAQMoYBQSAI5chWLIqnyb4TuKdFTgVoXT1YyAvdQDOVEAW33J0A1HmYo/wBKcVZF2zbt27ByZM721XK+qyCQvdofM0uW7djq2Iz9Z1sAEQOrCBQZOkyORNG+K38Db6oIhcMLXWOVaVKtmuFdd20HdvUnjTf/AEdz7lFjaGHtuBBKDMcwPaN25MiNOyBppyNb9N8fabDYYW0CnLLkAAM0HuJBj03IgbBZuY0HDIgBzCDOwkOZPjoY1qx0r4qly1aCBhlCg5o3FpVOo5Zg3j3600MbUv3FnkQEf+k9E+SAU227gjx590aR9fhSdevQV01gD4JGn8b1bxPSE27hULoP2vAGDVMuKU6oTHmjC7Y54rD5FWdyJiCI0BHnv8KCcOuBesPeo2En2QdPGpRx7Nam4hU5ex2i0mJ2A7OhB1j50Gbiy201VizZSIIgDLrIiZnLHkahDDOnFoq80ObCuFxodW0cdr74K7yRQrjFyApDEHtbEjuPL+NK8s8ZDSMrTpzHjVHiF4ke/wCQq+PE1K6JTypx5sbuM8JtWxaVbjXWj9apGiMD2k1JnbcUA4tfyYhhaZlWF0DGPYTxq/dcW7rlGDJljMDIPZXNHfrJ076X+IXZefAfuKPpRhG5Ak9Ctln7e7ASzHzYmrnDeJsoHaPvPeKqYPhhbmBGU+hEj8vSij4BFQbAkgSABv8ASRG/OmnjVU+5bDnd2uyIrXF7sHVmB/ay94333B95qjjeO3wdHdAWJyhyYHZgE8+fvq4eAmCQZH9Qd/eTQvi2DyR2pmdgBEDwJqqxJdjLPM23TCt/pKyplA7QJOYkz3bb/d76ptxy+49p48JA9/8AzrD9nzTJnyPeTV042ycoRYkwd9vdSLBGO6RSfi5zelyoHIMQNVZ1n9sj5GtMDfuPey3LjmCw1YkSAe/yphv4VTBWYIka0u2hlxLf1z8Qfzqqg6tpGaWXfZsvXOJXIIDEb7E069GsDavYOybkAlznbZmy3W0LDUyMo8qRUWQdBMkH3mmzgWCF/AG2QSFvOCNfw23HLvJp4Y4q0Ty5pOnYvdPcG2HxTWkuMyABkOYklWEjN+0NV2G086X1vXToGYwe/nRrpqztjGzbhFAMMNMuk6eMTzj0FDCqBazk6doDskgkAHcDypJLSlZ0G5N7gYisq+EtnUkye5Z+bCvabV8BdHxNcY/tTzI+Ypk/Rpbm9dI0hAPewP8Al+FLfErBTcj7vxBP0pq/RkIN9jJgJsNdrhqiJDJ0gtutk5rhYZl0hRsZ1IA7q5zjBEDw+gH0roPSbF5rOUK0luYH4H7iedIOPgnTwH71MziPCJLzpprBMCr2KxTFzIOdgqyHI7IiBAA0hQNvjQ+1cytJAYdxLAHQjXKQdCZ35V5YvwRIzag67HUaGCDBjkRU7KpDFwi2yO2WyCYj+kZefLsGaLHE3dP1Kj+2/wD591BOC2+2e0xJAganWdhofD3Cri40SJPxH5Vjyx34NeJ+7yeYXijhrkWyWLE63e7SNU1iCPSrOK4vcK9qydp/pQeW8ZaFLg3cKysUyiFMxMMWBMGW3PaadI5AVPi+IFQSTrGxAYbEbER5d3nSSxx1cIqnJR3NRj3NhR1RCxGbONTmLbEb6geg76pcbx73LaArlCBRuvJcg0A3jn51HY4hKhTpCntNmaSJYLoJEnSeU1TxPESQbZVYJBnXMIB0mYI17uQ2q8IU+CEp7Fe60x/H4a94gqG4T2hty8B41Ez6j+O6tsVcUs5MkR2cpygNAAJkEkabaE94q65M0uAph0LKkj2kOWSACYVZ8PXxr0KvUuGgnqVI9kwVgyDPiNt6rYPEa2ROwOkgxrtH3fKo7j/qv7ED/wCv8qVLzHtJbEvAnGdyRy/Oat9JkACxzzfSh3BdWI8PrVnjoMKTscwHwpfxjpe5YSxPF1tWQpDHPbVlEnKWgAnQiNdfXSgnEsUtxyy7H/SKqcSY5gCZ7CHyGQGPiffUVg6600MaSsXJmcnT4QyYW46Mh6uQyqvtDfQg+Gk++rvE7pa0BH6w5YUGTKsGOug0A+NC0xzBJmCAI7ca7DY6cqhu2b1xlY5e0SAc2b7pOpljsDzouOrlBU9PD5VBjFXXZHBsggzrnBjXyoJxIHTsBBrpPn4VLibLJb7REk6EQR66fxFQYkA2hr2gfeCYnwo6txNPeyWyzawkyZ3+sbaVOyuzSqA6g6GdiT3c5oPceN96NcOGa1O0HXzAkHY8jRbpA2b3CK4l8qjIBlEe03gOVuOXfQm6hXEEmASQ3wjcx3UWfCsFDQShkiASB/HjQnij9sN+wJ8wx/MUytoV1Z7g8Qc1xTr2i3odD8h76buiHFsmHxRKyVdTHiUyxO4nq94pIuSt0MNJJHvph6Dw/wBptuMwcIxBnWHb6kUYsWSoAcXxBNwsNnEhpHaXkSBoGkdofiBPOoxi5tLab2VZiI0PaiQe8StW+lGHCX8i2VtKB2YJOYR7RJPeD3RGtDRSZEnyGDauj28EzH/KdPSDHur2vIrKmVCfSnFZwmZsxAABAA7KjKoCjQAAAARTJ+i9P1d4/tAe5f8AqpW6W8bvXXRHu9ZaRVNrs21yqyKcvZUSRtr+Gmf9HInDPMibvIx91O6tC5ZkitKpsv8ATu5lFvKIln25wqgbeZ99AcJwi09ss+aYnRgBuvh3E0X6f3jnswYhXPxQUp/bDLdvKNYAJ79tBp/0iuuiijZVhc7AqWGaAASDuRHOTtRvAcBt3iAiXB2c0swAjTn60Cw13LcDHWGDc9YM7gGPdRfBdJTbXKsDsxoWkxqAextPy51myJt7XRrxOKW9B+z0S6uSD2soIlhoZOg25xrUF/gvVnPcylTtl2nUmfCBPIa8qHHp1d07NtgDrObb0VYqxe6eh7Dr1RS7lhWDSskZSSDquhPfVYwi9xJZGtlRumOV5y6gc409B9TQPjWLBbLEwNfdtW9vjSBAqg6DwNB713MSe80mhXY3VlpolstrUN9u0PI/KstaHf4V7eaSNBoKZIm3aIS0mf40gVu4DMBooAGu2w3PedfP3VCBqakZpMkCJJiIGpnlTE3bN8Cw6wRJEwDt5E93lU9wHJ/ZR+5UdzEyuUAAHu9+9aXLnsHQwOeo5b1zo5XRe4Vw9x2mUqI3OnPuPlU3HmGVAOQOszOi+6qH8omZ0nv28dqjxONZ4zbjn6AUtb2V1e7RocQpuKXBKgKpA0JCqF091a4G2C6hmyg7ncVLheGMy59lmJ8t6O4vgdvqndFEgZpk+BOnlNOl5EeXuT9Fhg7V5zi1t3reRlWesIDEiGyoJ9nMAeUzQqxdS3cUq+meYEmBlcak7nUCaoWt5qPq9RrziubtB3TsYr+Xq8zMGUgNsQdSOU+PKhWJRYlQY7yZ5j/tVodacOTp1aFUPfOhXnPKtLHBbtwWoiLzMqS3Nd57qS/Mo15A26uYZtSRv5Rv4d1S4bFuFIWRHaaCe8AaetFG6K3g1sZrZF1jbDK+Zc2sgkDQ6HlyqLiHRx7ChiyOjMUJRiwDCSVaQNdDp4V2pPYRxZaHGihZOY3AJ10AOp3HKqScSDXFYgKonaToR61UW0o/j+O6sgaQPqPdVL7A0svYrmfXn3A/Wi/QvEKmJuZiFU2zzge1bI5+dA793s6kCR3enLwAqYYcBOtz7gjKARtpvPhSq0NNqi90tHXYhWtEsuUDvggtI7489pNDLvDLiAllIX8UGPDX40V6L44C8JywdM0sG9kx94KBI501cRSxeTq8ynXNCuubTc6FiPOKWTbYkdjnBXyrKb/5uYbx/wCIPyrKFFNaELFqQFk8vGOVP3Qa8EwgJ2zsx57GNv8A40gpg3eCBp5j6mnLgGI6qwEYagNp4yzfWrRRBmdK+KJiGVrZlUAUyGXUlmiGA5LS7c3q9j7fbJ1AJjXYwTrVM2+cj3+XLfnXMpHghisI0qQr4j4/lXhX+NaUcP8ATSyqXLAUKv6hNgBJltdNzpRQYdRc4YMo1SToNeym/fQS/wBKsQ6FGZCCuQ/q0mIiJyyKrNxy9Nps4myMtvsroIA7tdBzqel1Q6aGnpBibYs4lLr2GbNFlEAzprpmgaEc/IiTMVdt4lbSYbPcspaNhS6uAXbsCCojUTv671z3EXi7MzGWYliY3JMk6VJjMe93JnbNkUIugEKNhpFK8YVMgxmU3HKCELMVHcsnKPdFQEVKRXotToJJ8BVKEKXOtqIWeEE6kgD+soPxOlS/yQs+0I/rLQsZY3V7eoJNSXbcBfEfQUWPBl5GT5/lWNwkkDQaf1vy8K4Gj4oCAVhFGBwkeH+P8qKcF6PozZ2HZTU76nlvR3Bp+JpeXqcGoKkGNZ5kmT84rbozjA6FGOqypkjVDy1PKTt4VY49Y64hYaB3Rv76o8P4O1tw65hvuF5+Ib125U/DFa2uwTjMCbN5kOuUkA943B9RFUyNfWmTpJhySlwjkUYxzGonu0aPSl+JaNN65oVbhrg922cNetXLq2yz22UsGI7JJOig93xq3geKWra4Zc8mziXYkK3sGYbbn3b0vW0JMCD5EVMMK/8ABH51PQU1Bhuks37WipZt3+s7CkT2vaIJkkqT3b1W43x5rxKKFW0LjOoVMpJJMM2urQfiaqjh7nu99brwpzzHxP0oqCBqKEV6iUTTghP3v8P/ADqdOj4/Ef7o/Ompi6jOHYFHTtKDB7z9D51ebhNsiMgjzP51LgsCLYgSfOPyq4LVUSJvdgLG8Lt2wrKkAtlYS2oIPjpzGnfRPC8JtJORInnM/PQ+s1JxHDTafvAzD07X0+NS8NbNaQ+AB9NPpTUAqnhp/EP7v5GsonFZXaUAUcKIgCiloVlZU0Er8RXVByzUEbn51lZRKQ4PKwVlZSjmVlZWUDjwVle1lAJq1XOEf0yeZ/dNeVlccxky/Kp1FZWUREeMagvVlZTABmK9k+X0rbojiXOdSzECIBJIGndXlZXIDJsRiGEwxHqaom8x3Y+81lZXMcvcZcnDiSTFwgTyHa0HcNB7qF2rYOXQe6srK6QiLyIO4VOo2rysoDFhFFTKo7q9rK5AJFFbqKysphSQVIKyspgHrDQ+VDuj/wDQDz+grKyiKy6xrKysogP/2Q=="/>
          <p:cNvSpPr>
            <a:spLocks noChangeAspect="1" noChangeArrowheads="1"/>
          </p:cNvSpPr>
          <p:nvPr/>
        </p:nvSpPr>
        <p:spPr bwMode="auto">
          <a:xfrm>
            <a:off x="8664575" y="-893763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9" name="AutoShape 7" descr="data:image/jpg;base64,/9j/4AAQSkZJRgABAQAAAQABAAD/2wCEAAkGBhQSERUUExQWFRUWFxsWGBgYFxgWGBwcHhgXFxgYHBccHCYgGBwjHBgYHy8gIycpLC0sFR8xNTAqNSYrLCkBCQoKDgwOGg8PGiwkHyQpLCwsKSwsLSwsLCwsLCksLCwsLCwsLCwsLCwsLCwsLCwsLCksLCksKSwsKSksLCwsLP/AABEIAMIBAwMBIgACEQEDEQH/xAAcAAACAgMBAQAAAAAAAAAAAAAFBgMEAAIHAQj/xABMEAACAQIEAgcFBAUJBgYDAQABAhEAAwQSITEFQQYTIlFhcYEykaGxwRRCUtEHI2Ky8BUWM3KDkqLC0kNzk+Hi8SRTVGOCs8PE45T/xAAaAQADAQEBAQAAAAAAAAAAAAABAgMEAAUG/8QAMREAAgIBAwIDBQkBAQEAAAAAAAECEQMSITETQQRRkRQiYbHwBTJCUnGBocHR4WIj/9oADAMBAAIRAxEAPwARjcUijVSWUjlsAoXfkDmPkYOutT2LiyxU7lQ05pk3EEkNqo0gDWANTyA7F8OvsNVzgzIDW2GpnQBpGo8aqXFvgGbbASCx6thMTEkDTcajupuQ0yHiGLIecweSGJOU6hpBgbGDH97vrQLmuJEkllJMRoO0TvpzqrxDDZTKsGzASApEREghwpnxFWeFI2aSCIDHUeEeXOjQo7cR4R1tnDgiR9nXTzZjSvhOh6AurgnXs66gRXTRZAS0O6zbEehP1pexafrG9PlQkiuLeVCa3ASrdWs5dg2bUTzyzBjXYa1EODXkgC5cE9zSPi4+VG8fh72rWiCx9lSBvIEeUa70LbG41fbsBo7p/wArUjaNEYy8jMFhbxaGcsDMAoCZg5dcp+9HOuw8U4VYu3bmGFnK5tnI4w8IrZSQeuXu7iPDwPF343cyw2HdTpBGaRHmp/iKkXplcVcpu4hRzBd490isWbHqaaPSxu4pOVVZ0rhXRi3dwlhjhxduOXV4ui0Rld1zAEkN7I2jvpX4v0dVeInCWQtyWUDsiRIkhiG0y6zpsKp2ON4hxbCO3YZblsEexOsgx2TB3mjlrj99XN2F6xlhnyKGE7spSIY98VJRlHzNkcbcnLZ3fz2/ZfCv3B/SXoxbwwtXLLNctXSwV1JTtK0ER+cbGi+K6HY3DW2cYt1yrmZetcx3iG7JqpjOlly7baxiE60Zg6s5II27MAajQ769s60SwnTm0oZcmIIdWQWmvC7Zg6SQ4zKB3TEVynk2SbJZPDNJJxTae/xXby+RR4Zb4k9vrLeW8jc3s2GLQSO4MYIPuNQ4bj+KgscMlxQYJti6gB0MHVlkaeU+NX+jXSS3h7Vu22JYKNWS5h+tUSxJyOrBlmZ1mCT6k+Ecbw6DFi0yLmxAdEe89gxlt5yHXVZIbsnyNMvE5o3bI5PB49Uvc/SrXf642N7P6WE/2uFvKeeVrbj/ABFTVy3+k/BH2uuT+taPjzQsKE9H3c8RJxFy2+bDsMwZHX20KKXEB2GveSIogOEWbr4MsqXuse4GuW7PVWyotucrqDAfMF0P4ToKovFz7oz5PBYout+L237N/wBAwY3A3GlbuGZjcDElVViIH44A7ue08zXuHuXWdgsFIAHU4i5H3tQmcgkyARHIRXlvo3hThjduosm7eXW71RhLl2AuYMrHKgAXTzrnHGLltLrdUk257BYFHg98c+XpWmHjtTpozy+zbTcW9jq+CxV1DbBuvBKg27iW8w/XW0Oo7UZX95HlTnlr50wXSC4pGW5eSPw3mIHoxinTFdKOIYRbJfEq63UFxM9tLkqQCJKqDzHOqvxEb3ILwGStjpfEbgSy7FS+TtFVAJgGTGYgaDXflQnhfSO1lGcX09oHPavQJEiYVlHrS0OlvEHtw+Ft3EuqSCi3ULKQJI1cbEctJFDr3SjKuS5YxFk5s2a26lwYg75CAe4ADWqR8RjkqshLweVO6HbCcas3GbJetMZUgBkzHXXQQavXjltkn7rK3911Y/AGue4PjuGy5bt57ilQsYiw4CwABBXMIG2p0HM0wdGMbhxh7lpbtkZpyqtxOdpV795UzO5k86q5xfBn6UocoPcYtobV5SIORxsV1gx2tJ1jnSxisZdxGOOHJH2d0t3mEAErAbJO5zsIP7IYU32MSbkMACGhtDrBAO0fWlrhnCwblm8SQy4cWSOUo7oSR3iCPWklwPEl6Y4frMJeUEAm2xnkMvany0rjBx7HrGX2VCwpAIyzlWfGOfeSa71iLcwO+R7x/wAq5vwjhpxF25ZuLaYhd1WM2sAEQJE6+6oNN8DtpcijbctBe1bkrmAylTGYrsCIPMEzoQda6f0P4clm091XusptqcpJuRoWJVQPSAJ7NJKW7Vw5bdpkuFWOrSIDSwPjI7q6P0RhURTp2I9xIqWVyS2K4FBtWbWuJXLgzW8M7IdmLJbJjQnIzZhqDvWUUxPF8NbYq960rDcM6gjSdpr2sXWn5HodOHmc3udPSGKXLNt40nUbb7hqt4bj9p1DfZoBEyjCfktc7xVwl2J3JJ95n60w8J6ShcL1BtA6Moade0W1gjlm+Fb7MVb0Mg6QYRhr1y+9v8zUI4yuGZWe03aUKdUCnW4qETkBPt99L1tzvrVnCtLAEjUqCOftqfmBSxk2ykoJKzrjgEkCJVUU/wBxW+tK2Jb9Y/n9KZesGa6QNM0SNtEQfSlHE3O08d5rRIji+8VG4jbtOj3mdbSuQ5tiX1QgQJ/GQfIGr17pXw1l/V428raaXbBYRIzCer3iY13pS6Usep87n+v8qVPszd3yn3VKVdy6yTT91s6wnE8OcxTiGDICkjOjWye02UasNYCE/wBY0Ww2CtXBpiuHOYkgXf8AqPyridvA3GzZbbtl9rKrGPONq8OHK6sjDQxII+YqejG+xX2vOls/4OsYizkuFOyMrMvZMroY0PdppXtDOG6JbHdbT5f8qIh6eqNCyN8lbG2lOrDYT7tT6UFwPRRLtlLtu9cQMJh1JAOoIzgAESDzopjrupHerfSl3gX6QsZhLS2rN1RbWYUorRJLGCVnck786SUbD13F7pMvN0Wv/cxCP4Zp+pr1OAY9ZyhTPpPwrQ/pMvOT1tjC3ZJPatsN2V22fmVG3j31fw36SrSSzcNsEM2uV3X0Eggb8u8TUum/P+C/tkEuH+z/ANN14O2cdZoVG2vMHlPnUz4W7bCtbuupX8LFSde8EawY8qvYridu86PbtdUDbU5QxbcXG3MciBtyr1hIjvgD30XiXctHxTqu3xCPRZsa9tirsLalic+UidXYZSrEyZJMRLa0tcexFstmuFc7y+uk9t0J7Og1QwO4Cmm/fvogsqhCKRbuw6JFxwQMzTqsICw0btAc6zi/QnOAWso4RVtzbuKSAsJqGC7bk+ZqEE7bitgPJFtptJv63/URbmHsFTlKzHJtfjTHjOMYS9aw6X1vqcOi2wydW8hcusGD9341RxfQe0JzWcRbgwYQkbkAdmeYPurcdE1sIYF3Qkw6XByGk5YO1Ua1PhoKdU21t3TGjg3SPC2/sue5kW1buW2zK2zEFDKgg7AVFw7jdq/iMPbuIwROszXL91Lh1Vgq5iBp4nXRe6l3FYNWUyBsfhMUFxlm71q27b22ZlJCuYLanRTzPhM1N+H7sDeG3V7/ADd/6HelF2z1CdUFa+twh2FhsOpXtQIVgC0gagxANKT4whZe2CPBwf3lb51fL4q3o+Gnb2W7jI5mo7/GewVfD3V31yzEzzgVqxwSVWYc0ndbkLOiwcrA8iqif7ysPgKP9F+Iu963bt3rvaYSM9z2ZzOYbTYEnfmah4einlyEz/3PfTH0atql9SAATI0AHI07i6Mzkt9h0vrp6j8vrSxb4eE4gNNLttgQTuCI9qZGvqPSmi63YbSdCQO+NY1rn3SLpETdtOnYdQYJIJHaYE6iO/vGnfpVYySTbPOy426oo8MwKJjFyEZM9xFk65GVgszE/wDOmnAt2BB2JHyP1pDu8RZmzzLEhp0Gu/L07vlXuE6S3LMiSw3yzr4mf4212pZTViJOKoJYvoAGdmzN2mLakk6mTrOtZRdeJXHAZSuUgEaE8u8VlUsNiJd4I4J1GvnW2G4ey6ENvuBI+MUc6Z4Qiz2PaLgD4moOiPDn6lmuHtZm8dlEa+ZNRo1KW5Ww3B5opw/gy9daAGpdf3hRu3gfCr3CcIPtNoRs0+7WjFbhlIIKsrcP/uP+8RHwj0pNdva8zTrYabJOoJLH3ux+tIrPofP608w4FbYN4pww4hrVlSAz3IBMxs+pjzohb/RpiU9kWz5PHzAqThKzjsP4M7e5Ca6Yt3bzHzo9GOSO43Xlhm6ORdFuF4kNiTaQscxtvBXSS07nXntXnS7B4oYUC7buKiGBPsyST3xJpx/R+R1d8n798n4D/VUv6TB/4Ejvup/mqL8Hj1dTuU9qnp6dKhTuLCaHLCDXeInlVm30U4gB13VScu0gMR/u8+/OJB8J0obxfHm0EYDNldWI7wrZo+FdLwv6Q8DctdacQij8DEBxtoU3J5aA76d9XxpNEc83GWxzxjmgzOndGuk6ctRtypAKL3R766CnEFv3btxVyo94ssiJDNMxykyabMX0KwHOwo3gK1we4BvpFCOLXdMaedRjFyXJxJLdWcbwlktW7sHI5iYgT2oHjos068N6JYe79rPbAtXYtw33c9wdrMDOijxoLxrM1iwk/qw4gaRJkZpidtPWpShKJynGSoN8OPZt/wC7Qf4TV+9c0NVsHahUHcq/uxVopML+I5R4k6AUl2b2tCsJ4/gjfYBdNw5s3WXFaSWZ1VswOskIUBB7m11pE6XnLdt3Ig3LKMSNCWE22M95KSfE135cLbI9kMrEtDgER2U25dgR5b1xn9JeDP2lFRZGVgqgSdWLnQDudfd4UtptxS+lR5kZvWpeYqYfpHibYYpiryREAXrg2PITGlMfR/pli7tu6t2+9wdle1DaNmDCYn8uVVuJ8CVOE27pt5bpvkMSpDRFyAZAMdlTQ7omv9J5L8CfzqzWmrLQeuTHBroy+Y+YpD6V3iWtsN+0PcVI+dOS+yPKlXpPhIRG/aPxA/00t7lsn3GMY/ShhGVQ2FxFs6SbeJzqeZAS4IAOo8J51Jhem2CYibuITUT1mGsvpGutu4pmfCucJZnlWuWG9aLS8jPHNkW2o67jBYZUuWL6vmg5equWjlIJBhiR90DQ89qzBYzq2DnZO0fIan4TS3wO5+rtf1SPcWFGbTDntsfKmtUO7fIZ4p+klbadiybjHbUhR4tpmHlGuuopGxnFGu5mIKSSY1+8dSNPLf8ADThjeA/sAjbuPw3obi+CAiYAgkc+Wo3qWqXFEnFeYtXXVG7wGESROoHdz38/lUxxCtoDzI0iAddyNdPHfv0o9c6PMeWvgw+RUVUu8AicwIgctP3WM0zohosPcO4TcNpCLvLuH51lULLXkUKG0HgT8clZXWhdDCvS3/ZDvcn3Kfzq3wKzFjzLH3vH0rbjOBS7cTO+XJJyygkEjvcEbRRK2OzpsWB95LbgmRT9ii5J0t1a4RbAvg9wJ+BqNLVb4Hsm6fw2nPwpo8gbNw0YUE/+WD/hmufluyPT50+cQaMIfC3/AJK59O3mPlQydjT4ZXZthuImziLdzLmyhtNdiApOgroPDOLW7zi1LB4khrd1dIkn2dB6865TxDEOt1chg5SOUakgzIIIgERGs0Qw3SS9ZbMHdLohSSUBiRr/AEHbnuLctaeE2o7EcsU57jp0BxOHshmvXkRg5yqx0MqORHn7jUP6RsQlyypsujoHQMyvqX7RgW+6CO0NOVJuE6W3Us9SFskMSS7JmcEgTBkbZe7l6VmO6ZXr9m1YZUyK6nMEyuxk6k5jOhPwrNqmpUXqDpot43DBxlbY0AXo62f7pWQZK66Ty7+c0xs2tbmgpUbJYoy5ILVoIIGsZfhrVu30wxLLOVN99YMa822qpdbQ/wAchS6uPIAysw5bHxPId81SE2uDPnxxdDRwXjYsriBcBLXSDI/EGcn07RoNxhptWYBgXAJ01IIn5iqgxOgg89ZBmZnn6mtuL8RzC0oKwmXbQZixJO55Zde4DTSllKTaFUY0xkst2V8h8qtcKYdertyZY8BIn1PM1Ws+yh8Bt6VWvXiSVSRHtN3SNl8fHl51niz0J+8qOwnGBLDOCrlEcQDuWdsq+H4fDauRcd4i6Y83V9q2xA5+yAk+oE+tHsHinvuqJcYEjPkI/VI8MzXZBJOuZgI9phyGqti+G5FtuWBzO6EHZShWZPPRlPLemhJKbfmeXHw06uS4+v6M4x0nv4my1u6EybiB2swBgfGhnRddH8j81qa4oz6lYPMHTl3eZFZ0WjI4+9Pwyz8xVsmS9ynh4U6QZtj+PWKEdIrE2R4P/rH1oxaE+8/nVHjCfqm0J1B0En2hy9aSMveo2ZYPpsUksRVN7XaNFyvgw80b8jVC8RmOo15f960yqjx48jPwRv1SeBI+IP1ot1lBODP+q8if3R+VFQahZ6ajZ0mzhVuWw34lDbnmAaXOlAex2lCkEgDMQokiD2iR+E8uY13ovwjG5cKrswCqoUk+AA9Z0HrQ7pbh/tWCYrqsqwZNTo65oHMxmEd+lPTqzBaumKd/pIbZAuIiyJEXBqJOo0jkedY/SW3cBXKQSMsyp301IbQeJoXfsXerutlCP+rYKV2X2Or7QkhQB8DvrW3DitwlLttCI0BUCNRPsxzPnruaRZFpt9gOD1Uu44YbFIyglTr4r3+dZVLBdEsI1tT1DNI3zka89BHyrKbVHzE0y8g7isBbuMS6K0ADUA95+tS2EACKNAIAHgFrZ2Hb/jlXqiGX1+QFOcXQ8VUv8RWzZxNwgwlqT6k7ba6VNMCl7pZilGEuzJDXLVshQCTJYwASAdxzp1sKypj/ANI2Hu4coguZoC6oI5TqGPKl1OJWtO0R55vkTWYjoneU/q+ttjWR1dtgToN1uk8u6qzcBxI+9/ew9/8Ay2D86i8kZd16m2GPJjX3X6Fl1tXWDdYJEbMvidp8amv8KFyCWzRt2NO/7sA660Ku8JvxqbEftC5b/wDsRKq/YX/Dhz5YmwPndmjv2Zza/FELDo+BtckjmVKmO46nStBwpldNQVVgTodYNUUw2I+7bc/7u8H/AHSa3V8VH9Hi429l3GmnlXUwaoeQxG5+Ee/07pqJ+JAMFIGYx948/NaXX4q6e0zr/XtL9VqD+WZcMGQkfskfAR30qiizz+Q1trPLw9PChB4dppbYHXkWAMGNuUxUSdIW/wDbPqw8OZNTJ0jHO2p8rgHwy0rQXKMu5a4IRazO9u22pQW3V9mDfrRpAg+skaVS4z1a2rY7JuOAxYOWKgO4jLm7JIiQR91dp1uJ0jX/AMt/RwfqKkTjq/eF31Cn60jcrugrHFqlIv4Jv1dvuyjy5V6FE+f5CqlrjVoACSPNG+gNaNxWyTqV/ut3dxQd1TUHZr1qI54zi9jDqRZNsO7wHALKEOZQSQJAytsO46TFI/FeMlzbCHIlsiBAJkgNcYkzLswJ8gByqc4mzcABuLprDMAPia9xGFS4E1tnIFC5WA9kECYOp1Op1NdjxqLt7gytyjpiwXxC+7OYhgdO0qg8twAPhUXRRz10GOf7rUWxPDOtctrmO+Vh3RtE1DhOCnDuLnaidc2WNR36VZ7xoywg4z1DJgcHI/juBqtxixlRzGwn4g0V4TxzD27TF5JUFsoZZOmgHuFC+I8Yt4m0xthlkMsNHcIMgnTWsGPq9Tjaz1Ms8UsbguaFsXpJ0bb9k8/63jQfHA5jofUHx8KKWuHODrBmYhj6biq3EOEXGJKoSPBlJ3869htM+aUJJ8FngFyUbzH+YUZtNt5UF4JhXSQylf62mzA77d9Erbxpr7j+VZ2j0YS2R0DgPDlxOCa2xiSYIGxBkHx1QVawXR5sPg79vPmaHdYEAdkRAPis1t+jlgbLidn7+9Qfqabb2GkEHWRFGM00Z5xqRyjhePuvZuMxDMli5dAjQlCJ9IO1BrfFHxV0IVRdCQVBmQM3MnkDTD0VwqdZ1ZbVhesmVyntITG5HKgXBsIqYi2QyklgCBn5jLzUfioRxRSZGWWXmNWBAW2o7vzrKkNmsplSVAdso/ysPvWLo9LZ+b1uvSBcwJS4NOag8/BjS8MOnLrB5Xo//JUq2u65iB5XSfzqtiDE3SG0fxj+zufRTVa31eIAgyExAciCNUtrlBBAI7TBvQUKWy5Ol2/J79fmtHuFcPFpTrJZszMYkmAJ002AHpWbxOfRClyz0PAeG6mTU+F8+xby1mWt4rIrxqPp7NIrxrc76+etSRWRXHWUrvCrTe1att5op+YqD+buG/8AT2h5W1HyFFIryKa35iuMXygd/ItrkHXwW7dQe5XFavwNDpmuet12/eJonFZlorJNfifqI8OJ8xXoBLvRi23M+tvDt+9ZNQv0QtER2f8AgYf/AC2lphy15lpuvkX4mTfhcD/AhYfoVaP3bJ87Tf5bq1C3Qa3yS16faF//AGDTbkrMlH2nKu4vseD8vzE9uhAjQa+F+4o+Nt6r3Og7R9//AI4b52Vp46uvMlMvF5BX4HC/P1EJ+hbx/tZ8Ps7/ADZPnVa90Iub5n/+Vi2f3MQa6PkrU26b2ua7IV/Z+J936nMX6G3RrK+tjET/AIEatRwDEps6r5farfztCun5KzLTrxsvJE39mQ/Mzlb8NxH4l/8A9IX9/LWlmzfUAK06a/rsK2vhNwzXWINask76+etMvHf+f5Jv7Lvif8HKjxPEqSCJPOVtP+41RN0kuKYZUkd6XFP71dK4n0csYhMty0pHIgAMPEMNRS1e6EiyIVTctgRpGeZXUjQNpm2iTGg3F8fioT2e36mXN4HNj3i7Xw59BdHSb9i36My/MGvbfHwTqsH/AHiH4G3Vi5w5JIyAamJEHfSfGIqkeHKLggRIMx6fCr6lZlcJpXZ1D9EnEy9y5bUggqGJJBjKYiAsE9saSNq6niQVUk5YAk6H6HSuI/opt9Ti2cDsAMp0nVhmBmf2COfpXTOkP6QsPhUBuky05UUFmaImBtGo1JG9T0O2Rm7kc6uY8WMVcuqAwF83F10IYka/h0J3pe/lLK4fLlysDBjk0jWRI05d3lUHEuka3brPbEKQvtDLGVQsz6H3+VC8bcjTN2iYg9r7va7axHanwE6HnVIue6kQyJfhY2/z8P4FB5zn35/GspIYKNMp9dfiAJryjSJW/MOfz9une1ZPo4+T1InTZjvh7JHgboPxJpP68d4q3ww57qICJd1Ua8ywA+dWpMonQ7YHpiuuXDKGBKGG1mY3Iprw+Mvsob7JcIIkZXtt8MwNIOIw6jFHIIU3jA8A5y/4Yrs+At5bNocwi/uisKwRyTdntS8XPBijpS58haGOuc8LiQO/q5+tbHiMCWs4hfOxcI94U02bdobHcfWsa1PaUwab2CHmyS+1sneK/kTf5xWJg3I81YfSpF49hz/trf8AeA+dNtnEgmG0Nb3MGje0qnzUEfGl9gXZlF9rPvH+f+CsmPtHa4h8mX86mVwdiD61nSPC2rTWwuGsOXnRra94A286qYbhmHN8Wb2Csox/AfAkHQ6jSsksMYy0at/0N0PFuUNenbnldi5FexVDHcLwqXzZTDOzCIyXrqn2Q3szyqXhfBcPedkH2qzcUSQbznYwYzTt3EUvRWrSnuU9q93U4uue3HqWYr2KqcUwFmxcCPicXmIDdlrRAEkDQoO6aIYnot1aFzjbqqBMstph4fcE0vQe6tbcne1wpN3vxtyRRWRVHCWOsfImOOY6DPhwJ7tZFWeIcOu2ID4ywCdgbDT7lcxSdJ1aop14p6Xd/oyaKyKis8NxLIXW9hWQSS0XFAjUzqYqvmvcrmCb+2Zfmtd0pI7rwfcuZazLUN2zikMNbsTvH2gKfOGUV6tnFkSMMrD9m/bNd05eQetD8yJCteZa8FjFf+lb0u2T/nrR2vjfCX/Tq2+Icx613Tl5B60PzL1JIrMtQi7d/wDS4j+4p+TVqcS43w2J/wCCT8jR6UvIPWh+ZepOVrzLVU8TjeziB/YXPoKz+V1/8u+P7C7/AKaHSl5MPWh+Zeprj+D27w7Y17wSre8Us8Q6EXAc1t84GyuSCNtmE6+g3plbjlobi4POzd/0Vr/OCz+Jh/Z3P9NUg8sOLI5I4cv3q9RIscQxOCcnJkzRmLDOpAJ2JETqdqcb4Fx815FuRoAyLpv3jN6TFbv0gwxEFwfAq/xGWtU4/hlOl0DwOcD6fCt2PxcltKJ5eb7OjJ3CfqLXSLgQdi9vsls0iRGsnTnudu6lN+i99iBCk+Dc+/b+Irp+L4zZfa/k03Bukz6tAHofSo75wAyH7Tibyhj13auEgBHjsqAFl8nPbnWyGSGQ8vL4bJi5XpuJadBr8DsMPKCPfWU1YjinCgxAXFR/WA5dzNPvrKt04/TMmpnKG4a43A37xRPo4P8AxFoqoLB1Kg6CQQRJ7pFWOL2jaG0zPOI0qLoVczYq0I2Yn3K5+lZoPVuXaph/CYNlvIriGRjI31Ck+o2M+NdaTjFmAM8eauPmtc+6WXGtL9oFsdnsntbyYUnTTSRz5CgFrp4+WRbtJt9xT388o7h76heTFJ0rR6X/AM/EQSbpnY7fGrK/7RY8THzr1eIWgZW7bj+uunx1FcnufpAKuim2LuZQSQSpkkyOzE6Ac+dWT05AErh7pPcWueM/fNMvE5Pyk5eExptauDq5vWrg9tJ7wy/MGtgrLodR7x7+Vcx4P0mfE3GtiyhyqzaOZhVLNqw10B3qZOlVgGMrTMR+rI3jfq4jxmufimn905eDT4kM3St2z2g1tmUAyQCTGYcx4CteC2h9qVrCOqfeDiSBrm1jSgeG6RWmzCMgG5NwhtVLDKFSDtG25HnWy9IbW637qn/5n4i4vyrDNxeTW75v6ZvgpRxdL4NevwDOP4W13iDhSyEglXXaRbHPxOlTdB7oD3S89YNySToT2tO+RqaD2+l2Ta7ebvhmXnE63GnWrP8AOvKAzXgAw0LrEg8plp2PuNdFwU9fxb9Qy1vH0/gl6f6bY0/ajfuraLAkAOCIUKQfioHvoqcSlzhqi4zQCELKMxDKezI00Ij30CbpzYUEHEWwDuttUaZ0OmQVYwfSIZStu5ayturKqz5r1cfGgko22+U72Gbckopfdaa3/byMtcQNprILWsQmgUZQzKJHZ1GZT3anUVe6Q2QcWWt3UF0ASlwQui/iZShkd9UbPFktHP8A+GUj72Ukjyit8Vxq3iIY9Rc7mBKH1m6tIktDV/MZt61JLs743v4cfIv8Axyvh8SotojKjSU0BkMNpOo1207qH9HsDmC5rNlkzQzM8XANJgZxsPCrFjji27bIEsojAhu0JMiCZW6x2ocgw7CVRW8Vun5Fp+Fc0qjunX15BT++kmra+uV8wz0xthsVYGTrJUdiYzdptJ5TXvQixN+7cQBLcR1ckkEkFd94htT3xUOI4sLly3de2A1uMp60KNDOogk1rhOKrbvNdtWmYvuEu5lMmdALZI1pturrvv8A0Jcuj0q3r+/1/k96P/0WOWPun5XBVTo3wgXHtsbV725zg/q9DIkZfCN6mwXEUtdb+qdRdBDZnCxObbNbH4jVezcVIyLiIBnRi6/4bcGhp+78L+YzletLa6+VdmdCudw9aBdLJGGuZSQQV1UkH21nUVB/O3/2mBPecnuDATVXiHFeuttbNu6gbchZO4Pd4V6EskHFpM83HinGabXDLjvOABBIbqJJ56JvPfIpdx3EW+xYdg7yXYEqTmOr79+3Op8Dg7VoOC95gyFMpykgHSQuaR7q3e7aFhbK273YYsGKwfvd4j71QcnKPltXP6GiMYwlxa1Xx2pkfDWvNh8SWZyqibRaQ2kk6+QGk1pwPiL9ci53u5lOcMJCnX2TJnlrpvRTFcbN1GQqwDKVJWH3EcpFRcL4law9sIqOYntPlQmSTsT40yilKPv8f6TlJuE/c5/zn6oOfZBu3/bwHjWhwqnTKPdQ5uko5239xj3xFR/zoH3bbMfAho9BJrf1sfmeZ7Pl8gkcIp0gab1zjp5wXNjkIMAhTsDMQeY75p0/nEqjW2w8WIT94ClPpdx9esS6bbaALAgzDFt9BFTyZINLS+5owYckXLUuwg3r/aPbI12Gkd9ZQt+IAE5pmSe/cz317T2ZKDfFOPh1uygghlXXbQgMfHY+gHfNXoAs4xfBXP8AgYf5qg4hg8tnPmQliRlBlh4ERyiT/XXnIF/9G1ucUT3Wz8Xtj6mlxxSWw7bb3OgdIsVbfC3kDoSV2DAmcwO0+FcuxTRaIG3ZHuUn5tXUOPwLDGOa/F1FcuxbSgHfr/hSna3sCexRwzEOpnbxI7+fKitvEkj2tNo61vDX41U4bbU3UDv1andsheND9wanXT1o1jrWGVD1V645yIQOp3Y5hc7UDKqkCJGs99SlCy+PJpRDwXtOQZgkTG8ZhPwmr2OsIj9lmywD2hDTr5eB8Zoh0Yu4NHM9eVa0obJGbrMyPOumXMp012B8r3E8ZZvXWH65bZa44JCTLAQMoYBQSAI5chWLIqnyb4TuKdFTgVoXT1YyAvdQDOVEAW33J0A1HmYo/wBKcVZF2zbt27ByZM721XK+qyCQvdofM0uW7djq2Iz9Z1sAEQOrCBQZOkyORNG+K38Db6oIhcMLXWOVaVKtmuFdd20HdvUnjTf/AEdz7lFjaGHtuBBKDMcwPaN25MiNOyBppyNb9N8fabDYYW0CnLLkAAM0HuJBj03IgbBZuY0HDIgBzCDOwkOZPjoY1qx0r4qly1aCBhlCg5o3FpVOo5Zg3j3600MbUv3FnkQEf+k9E+SAU227gjx590aR9fhSdevQV01gD4JGn8b1bxPSE27hULoP2vAGDVMuKU6oTHmjC7Y54rD5FWdyJiCI0BHnv8KCcOuBesPeo2En2QdPGpRx7Nam4hU5ex2i0mJ2A7OhB1j50Gbiy201VizZSIIgDLrIiZnLHkahDDOnFoq80ObCuFxodW0cdr74K7yRQrjFyApDEHtbEjuPL+NK8s8ZDSMrTpzHjVHiF4ke/wCQq+PE1K6JTypx5sbuM8JtWxaVbjXWj9apGiMD2k1JnbcUA4tfyYhhaZlWF0DGPYTxq/dcW7rlGDJljMDIPZXNHfrJ076X+IXZefAfuKPpRhG5Ak9Ctln7e7ASzHzYmrnDeJsoHaPvPeKqYPhhbmBGU+hEj8vSij4BFQbAkgSABv8ASRG/OmnjVU+5bDnd2uyIrXF7sHVmB/ay94333B95qjjeO3wdHdAWJyhyYHZgE8+fvq4eAmCQZH9Qd/eTQvi2DyR2pmdgBEDwJqqxJdjLPM23TCt/pKyplA7QJOYkz3bb/d76ptxy+49p48JA9/8AzrD9nzTJnyPeTV042ycoRYkwd9vdSLBGO6RSfi5zelyoHIMQNVZ1n9sj5GtMDfuPey3LjmCw1YkSAe/yphv4VTBWYIka0u2hlxLf1z8Qfzqqg6tpGaWXfZsvXOJXIIDEb7E069GsDavYOybkAlznbZmy3W0LDUyMo8qRUWQdBMkH3mmzgWCF/AG2QSFvOCNfw23HLvJp4Y4q0Ty5pOnYvdPcG2HxTWkuMyABkOYklWEjN+0NV2G086X1vXToGYwe/nRrpqztjGzbhFAMMNMuk6eMTzj0FDCqBazk6doDskgkAHcDypJLSlZ0G5N7gYisq+EtnUkye5Z+bCvabV8BdHxNcY/tTzI+Ypk/Rpbm9dI0hAPewP8Al+FLfErBTcj7vxBP0pq/RkIN9jJgJsNdrhqiJDJ0gtutk5rhYZl0hRsZ1IA7q5zjBEDw+gH0roPSbF5rOUK0luYH4H7iedIOPgnTwH71MziPCJLzpprBMCr2KxTFzIOdgqyHI7IiBAA0hQNvjQ+1cytJAYdxLAHQjXKQdCZ35V5YvwRIzag67HUaGCDBjkRU7KpDFwi2yO2WyCYj+kZefLsGaLHE3dP1Kj+2/wD591BOC2+2e0xJAganWdhofD3Cri40SJPxH5Vjyx34NeJ+7yeYXijhrkWyWLE63e7SNU1iCPSrOK4vcK9qydp/pQeW8ZaFLg3cKysUyiFMxMMWBMGW3PaadI5AVPi+IFQSTrGxAYbEbER5d3nSSxx1cIqnJR3NRj3NhR1RCxGbONTmLbEb6geg76pcbx73LaArlCBRuvJcg0A3jn51HY4hKhTpCntNmaSJYLoJEnSeU1TxPESQbZVYJBnXMIB0mYI17uQ2q8IU+CEp7Fe60x/H4a94gqG4T2hty8B41Ez6j+O6tsVcUs5MkR2cpygNAAJkEkabaE94q65M0uAph0LKkj2kOWSACYVZ8PXxr0KvUuGgnqVI9kwVgyDPiNt6rYPEa2ROwOkgxrtH3fKo7j/qv7ED/wCv8qVLzHtJbEvAnGdyRy/Oat9JkACxzzfSh3BdWI8PrVnjoMKTscwHwpfxjpe5YSxPF1tWQpDHPbVlEnKWgAnQiNdfXSgnEsUtxyy7H/SKqcSY5gCZ7CHyGQGPiffUVg6600MaSsXJmcnT4QyYW46Mh6uQyqvtDfQg+Gk++rvE7pa0BH6w5YUGTKsGOug0A+NC0xzBJmCAI7ca7DY6cqhu2b1xlY5e0SAc2b7pOpljsDzouOrlBU9PD5VBjFXXZHBsggzrnBjXyoJxIHTsBBrpPn4VLibLJb7REk6EQR66fxFQYkA2hr2gfeCYnwo6txNPeyWyzawkyZ3+sbaVOyuzSqA6g6GdiT3c5oPceN96NcOGa1O0HXzAkHY8jRbpA2b3CK4l8qjIBlEe03gOVuOXfQm6hXEEmASQ3wjcx3UWfCsFDQShkiASB/HjQnij9sN+wJ8wx/MUytoV1Z7g8Qc1xTr2i3odD8h76buiHFsmHxRKyVdTHiUyxO4nq94pIuSt0MNJJHvph6Dw/wBptuMwcIxBnWHb6kUYsWSoAcXxBNwsNnEhpHaXkSBoGkdofiBPOoxi5tLab2VZiI0PaiQe8StW+lGHCX8i2VtKB2YJOYR7RJPeD3RGtDRSZEnyGDauj28EzH/KdPSDHur2vIrKmVCfSnFZwmZsxAABAA7KjKoCjQAAAARTJ+i9P1d4/tAe5f8AqpW6W8bvXXRHu9ZaRVNrs21yqyKcvZUSRtr+Gmf9HInDPMibvIx91O6tC5ZkitKpsv8ATu5lFvKIln25wqgbeZ99AcJwi09ss+aYnRgBuvh3E0X6f3jnswYhXPxQUp/bDLdvKNYAJ79tBp/0iuuiijZVhc7AqWGaAASDuRHOTtRvAcBt3iAiXB2c0swAjTn60Cw13LcDHWGDc9YM7gGPdRfBdJTbXKsDsxoWkxqAextPy51myJt7XRrxOKW9B+z0S6uSD2soIlhoZOg25xrUF/gvVnPcylTtl2nUmfCBPIa8qHHp1d07NtgDrObb0VYqxe6eh7Dr1RS7lhWDSskZSSDquhPfVYwi9xJZGtlRumOV5y6gc409B9TQPjWLBbLEwNfdtW9vjSBAqg6DwNB713MSe80mhXY3VlpolstrUN9u0PI/KstaHf4V7eaSNBoKZIm3aIS0mf40gVu4DMBooAGu2w3PedfP3VCBqakZpMkCJJiIGpnlTE3bN8Cw6wRJEwDt5E93lU9wHJ/ZR+5UdzEyuUAAHu9+9aXLnsHQwOeo5b1zo5XRe4Vw9x2mUqI3OnPuPlU3HmGVAOQOszOi+6qH8omZ0nv28dqjxONZ4zbjn6AUtb2V1e7RocQpuKXBKgKpA0JCqF091a4G2C6hmyg7ncVLheGMy59lmJ8t6O4vgdvqndFEgZpk+BOnlNOl5EeXuT9Fhg7V5zi1t3reRlWesIDEiGyoJ9nMAeUzQqxdS3cUq+meYEmBlcak7nUCaoWt5qPq9RrziubtB3TsYr+Xq8zMGUgNsQdSOU+PKhWJRYlQY7yZ5j/tVodacOTp1aFUPfOhXnPKtLHBbtwWoiLzMqS3Nd57qS/Mo15A26uYZtSRv5Rv4d1S4bFuFIWRHaaCe8AaetFG6K3g1sZrZF1jbDK+Zc2sgkDQ6HlyqLiHRx7ChiyOjMUJRiwDCSVaQNdDp4V2pPYRxZaHGihZOY3AJ10AOp3HKqScSDXFYgKonaToR61UW0o/j+O6sgaQPqPdVL7A0svYrmfXn3A/Wi/QvEKmJuZiFU2zzge1bI5+dA793s6kCR3enLwAqYYcBOtz7gjKARtpvPhSq0NNqi90tHXYhWtEsuUDvggtI7489pNDLvDLiAllIX8UGPDX40V6L44C8JywdM0sG9kx94KBI501cRSxeTq8ynXNCuubTc6FiPOKWTbYkdjnBXyrKb/5uYbx/wCIPyrKFFNaELFqQFk8vGOVP3Qa8EwgJ2zsx57GNv8A40gpg3eCBp5j6mnLgGI6qwEYagNp4yzfWrRRBmdK+KJiGVrZlUAUyGXUlmiGA5LS7c3q9j7fbJ1AJjXYwTrVM2+cj3+XLfnXMpHghisI0qQr4j4/lXhX+NaUcP8ATSyqXLAUKv6hNgBJltdNzpRQYdRc4YMo1SToNeym/fQS/wBKsQ6FGZCCuQ/q0mIiJyyKrNxy9Nps4myMtvsroIA7tdBzqel1Q6aGnpBibYs4lLr2GbNFlEAzprpmgaEc/IiTMVdt4lbSYbPcspaNhS6uAXbsCCojUTv671z3EXi7MzGWYliY3JMk6VJjMe93JnbNkUIugEKNhpFK8YVMgxmU3HKCELMVHcsnKPdFQEVKRXotToJJ8BVKEKXOtqIWeEE6kgD+soPxOlS/yQs+0I/rLQsZY3V7eoJNSXbcBfEfQUWPBl5GT5/lWNwkkDQaf1vy8K4Gj4oCAVhFGBwkeH+P8qKcF6PozZ2HZTU76nlvR3Bp+JpeXqcGoKkGNZ5kmT84rbozjA6FGOqypkjVDy1PKTt4VY49Y64hYaB3Rv76o8P4O1tw65hvuF5+Ib125U/DFa2uwTjMCbN5kOuUkA943B9RFUyNfWmTpJhySlwjkUYxzGonu0aPSl+JaNN65oVbhrg922cNetXLq2yz22UsGI7JJOig93xq3geKWra4Zc8mziXYkK3sGYbbn3b0vW0JMCD5EVMMK/8ABH51PQU1Bhuks37WipZt3+s7CkT2vaIJkkqT3b1W43x5rxKKFW0LjOoVMpJJMM2urQfiaqjh7nu99brwpzzHxP0oqCBqKEV6iUTTghP3v8P/ADqdOj4/Ef7o/Ompi6jOHYFHTtKDB7z9D51ebhNsiMgjzP51LgsCLYgSfOPyq4LVUSJvdgLG8Lt2wrKkAtlYS2oIPjpzGnfRPC8JtJORInnM/PQ+s1JxHDTafvAzD07X0+NS8NbNaQ+AB9NPpTUAqnhp/EP7v5GsonFZXaUAUcKIgCiloVlZU0Er8RXVByzUEbn51lZRKQ4PKwVlZSjmVlZWUDjwVle1lAJq1XOEf0yeZ/dNeVlccxky/Kp1FZWUREeMagvVlZTABmK9k+X0rbojiXOdSzECIBJIGndXlZXIDJsRiGEwxHqaom8x3Y+81lZXMcvcZcnDiSTFwgTyHa0HcNB7qF2rYOXQe6srK6QiLyIO4VOo2rysoDFhFFTKo7q9rK5AJFFbqKysphSQVIKyspgHrDQ+VDuj/wDQDz+grKyiKy6xrKysogP/2Q=="/>
          <p:cNvSpPr>
            <a:spLocks noChangeAspect="1" noChangeArrowheads="1"/>
          </p:cNvSpPr>
          <p:nvPr/>
        </p:nvSpPr>
        <p:spPr bwMode="auto">
          <a:xfrm>
            <a:off x="8816975" y="-741363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10" name="AutoShape 9" descr="data:image/jpg;base64,/9j/4AAQSkZJRgABAQAAAQABAAD/2wCEAAkGBhQSERUUExQWFRUWFxsWGBgYFxgWGBwcHhgXFxgYHBccHCYgGBwjHBgYHy8gIycpLC0sFR8xNTAqNSYrLCkBCQoKDgwOGg8PGiwkHyQpLCwsKSwsLSwsLCwsLCksLCwsLCwsLCwsLCwsLCwsLCwsLCksLCksKSwsKSksLCwsLP/AABEIAMIBAwMBIgACEQEDEQH/xAAcAAACAgMBAQAAAAAAAAAAAAAFBgMEAAIHAQj/xABMEAACAQIEAgcFBAUJBgYDAQABAhEAAwQSITEFQQYTIlFhcYEykaGxwRRCUtEHI2Ky8BUWM3KDkqLC0kNzk+Hi8SRTVGOCs8PE45T/xAAaAQADAQEBAQAAAAAAAAAAAAABAgMEAAUG/8QAMREAAgIBAwIDBQkBAQEAAAAAAAECEQMSITETQQRRkRQiYbHwBTJCUnGBocHR4WIj/9oADAMBAAIRAxEAPwARjcUijVSWUjlsAoXfkDmPkYOutT2LiyxU7lQ05pk3EEkNqo0gDWANTyA7F8OvsNVzgzIDW2GpnQBpGo8aqXFvgGbbASCx6thMTEkDTcajupuQ0yHiGLIecweSGJOU6hpBgbGDH97vrQLmuJEkllJMRoO0TvpzqrxDDZTKsGzASApEREghwpnxFWeFI2aSCIDHUeEeXOjQo7cR4R1tnDgiR9nXTzZjSvhOh6AurgnXs66gRXTRZAS0O6zbEehP1pexafrG9PlQkiuLeVCa3ASrdWs5dg2bUTzyzBjXYa1EODXkgC5cE9zSPi4+VG8fh72rWiCx9lSBvIEeUa70LbG41fbsBo7p/wArUjaNEYy8jMFhbxaGcsDMAoCZg5dcp+9HOuw8U4VYu3bmGFnK5tnI4w8IrZSQeuXu7iPDwPF343cyw2HdTpBGaRHmp/iKkXplcVcpu4hRzBd490isWbHqaaPSxu4pOVVZ0rhXRi3dwlhjhxduOXV4ui0Rld1zAEkN7I2jvpX4v0dVeInCWQtyWUDsiRIkhiG0y6zpsKp2ON4hxbCO3YZblsEexOsgx2TB3mjlrj99XN2F6xlhnyKGE7spSIY98VJRlHzNkcbcnLZ3fz2/ZfCv3B/SXoxbwwtXLLNctXSwV1JTtK0ER+cbGi+K6HY3DW2cYt1yrmZetcx3iG7JqpjOlly7baxiE60Zg6s5II27MAajQ769s60SwnTm0oZcmIIdWQWmvC7Zg6SQ4zKB3TEVynk2SbJZPDNJJxTae/xXby+RR4Zb4k9vrLeW8jc3s2GLQSO4MYIPuNQ4bj+KgscMlxQYJti6gB0MHVlkaeU+NX+jXSS3h7Vu22JYKNWS5h+tUSxJyOrBlmZ1mCT6k+Ecbw6DFi0yLmxAdEe89gxlt5yHXVZIbsnyNMvE5o3bI5PB49Uvc/SrXf642N7P6WE/2uFvKeeVrbj/ABFTVy3+k/BH2uuT+taPjzQsKE9H3c8RJxFy2+bDsMwZHX20KKXEB2GveSIogOEWbr4MsqXuse4GuW7PVWyotucrqDAfMF0P4ToKovFz7oz5PBYout+L237N/wBAwY3A3GlbuGZjcDElVViIH44A7ue08zXuHuXWdgsFIAHU4i5H3tQmcgkyARHIRXlvo3hThjduosm7eXW71RhLl2AuYMrHKgAXTzrnHGLltLrdUk257BYFHg98c+XpWmHjtTpozy+zbTcW9jq+CxV1DbBuvBKg27iW8w/XW0Oo7UZX95HlTnlr50wXSC4pGW5eSPw3mIHoxinTFdKOIYRbJfEq63UFxM9tLkqQCJKqDzHOqvxEb3ILwGStjpfEbgSy7FS+TtFVAJgGTGYgaDXflQnhfSO1lGcX09oHPavQJEiYVlHrS0OlvEHtw+Ft3EuqSCi3ULKQJI1cbEctJFDr3SjKuS5YxFk5s2a26lwYg75CAe4ADWqR8RjkqshLweVO6HbCcas3GbJetMZUgBkzHXXQQavXjltkn7rK3911Y/AGue4PjuGy5bt57ilQsYiw4CwABBXMIG2p0HM0wdGMbhxh7lpbtkZpyqtxOdpV795UzO5k86q5xfBn6UocoPcYtobV5SIORxsV1gx2tJ1jnSxisZdxGOOHJH2d0t3mEAErAbJO5zsIP7IYU32MSbkMACGhtDrBAO0fWlrhnCwblm8SQy4cWSOUo7oSR3iCPWklwPEl6Y4frMJeUEAm2xnkMvany0rjBx7HrGX2VCwpAIyzlWfGOfeSa71iLcwO+R7x/wAq5vwjhpxF25ZuLaYhd1WM2sAEQJE6+6oNN8DtpcijbctBe1bkrmAylTGYrsCIPMEzoQda6f0P4clm091XusptqcpJuRoWJVQPSAJ7NJKW7Vw5bdpkuFWOrSIDSwPjI7q6P0RhURTp2I9xIqWVyS2K4FBtWbWuJXLgzW8M7IdmLJbJjQnIzZhqDvWUUxPF8NbYq960rDcM6gjSdpr2sXWn5HodOHmc3udPSGKXLNt40nUbb7hqt4bj9p1DfZoBEyjCfktc7xVwl2J3JJ95n60w8J6ShcL1BtA6Moade0W1gjlm+Fb7MVb0Mg6QYRhr1y+9v8zUI4yuGZWe03aUKdUCnW4qETkBPt99L1tzvrVnCtLAEjUqCOftqfmBSxk2ykoJKzrjgEkCJVUU/wBxW+tK2Jb9Y/n9KZesGa6QNM0SNtEQfSlHE3O08d5rRIji+8VG4jbtOj3mdbSuQ5tiX1QgQJ/GQfIGr17pXw1l/V428raaXbBYRIzCer3iY13pS6Usep87n+v8qVPszd3yn3VKVdy6yTT91s6wnE8OcxTiGDICkjOjWye02UasNYCE/wBY0Ww2CtXBpiuHOYkgXf8AqPyridvA3GzZbbtl9rKrGPONq8OHK6sjDQxII+YqejG+xX2vOls/4OsYizkuFOyMrMvZMroY0PdppXtDOG6JbHdbT5f8qIh6eqNCyN8lbG2lOrDYT7tT6UFwPRRLtlLtu9cQMJh1JAOoIzgAESDzopjrupHerfSl3gX6QsZhLS2rN1RbWYUorRJLGCVnck786SUbD13F7pMvN0Wv/cxCP4Zp+pr1OAY9ZyhTPpPwrQ/pMvOT1tjC3ZJPatsN2V22fmVG3j31fw36SrSSzcNsEM2uV3X0Eggb8u8TUum/P+C/tkEuH+z/ANN14O2cdZoVG2vMHlPnUz4W7bCtbuupX8LFSde8EawY8qvYridu86PbtdUDbU5QxbcXG3MciBtyr1hIjvgD30XiXctHxTqu3xCPRZsa9tirsLalic+UidXYZSrEyZJMRLa0tcexFstmuFc7y+uk9t0J7Og1QwO4Cmm/fvogsqhCKRbuw6JFxwQMzTqsICw0btAc6zi/QnOAWso4RVtzbuKSAsJqGC7bk+ZqEE7bitgPJFtptJv63/URbmHsFTlKzHJtfjTHjOMYS9aw6X1vqcOi2wydW8hcusGD9341RxfQe0JzWcRbgwYQkbkAdmeYPurcdE1sIYF3Qkw6XByGk5YO1Ua1PhoKdU21t3TGjg3SPC2/sue5kW1buW2zK2zEFDKgg7AVFw7jdq/iMPbuIwROszXL91Lh1Vgq5iBp4nXRe6l3FYNWUyBsfhMUFxlm71q27b22ZlJCuYLanRTzPhM1N+H7sDeG3V7/ADd/6HelF2z1CdUFa+twh2FhsOpXtQIVgC0gagxANKT4whZe2CPBwf3lb51fL4q3o+Gnb2W7jI5mo7/GewVfD3V31yzEzzgVqxwSVWYc0ndbkLOiwcrA8iqif7ysPgKP9F+Iu963bt3rvaYSM9z2ZzOYbTYEnfmah4einlyEz/3PfTH0atql9SAATI0AHI07i6Mzkt9h0vrp6j8vrSxb4eE4gNNLttgQTuCI9qZGvqPSmi63YbSdCQO+NY1rn3SLpETdtOnYdQYJIJHaYE6iO/vGnfpVYySTbPOy426oo8MwKJjFyEZM9xFk65GVgszE/wDOmnAt2BB2JHyP1pDu8RZmzzLEhp0Gu/L07vlXuE6S3LMiSw3yzr4mf4212pZTViJOKoJYvoAGdmzN2mLakk6mTrOtZRdeJXHAZSuUgEaE8u8VlUsNiJd4I4J1GvnW2G4ey6ENvuBI+MUc6Z4Qiz2PaLgD4moOiPDn6lmuHtZm8dlEa+ZNRo1KW5Ww3B5opw/gy9daAGpdf3hRu3gfCr3CcIPtNoRs0+7WjFbhlIIKsrcP/uP+8RHwj0pNdva8zTrYabJOoJLH3ux+tIrPofP608w4FbYN4pww4hrVlSAz3IBMxs+pjzohb/RpiU9kWz5PHzAqThKzjsP4M7e5Ca6Yt3bzHzo9GOSO43Xlhm6ORdFuF4kNiTaQscxtvBXSS07nXntXnS7B4oYUC7buKiGBPsyST3xJpx/R+R1d8n798n4D/VUv6TB/4Ejvup/mqL8Hj1dTuU9qnp6dKhTuLCaHLCDXeInlVm30U4gB13VScu0gMR/u8+/OJB8J0obxfHm0EYDNldWI7wrZo+FdLwv6Q8DctdacQij8DEBxtoU3J5aA76d9XxpNEc83GWxzxjmgzOndGuk6ctRtypAKL3R766CnEFv3btxVyo94ssiJDNMxykyabMX0KwHOwo3gK1we4BvpFCOLXdMaedRjFyXJxJLdWcbwlktW7sHI5iYgT2oHjos068N6JYe79rPbAtXYtw33c9wdrMDOijxoLxrM1iwk/qw4gaRJkZpidtPWpShKJynGSoN8OPZt/wC7Qf4TV+9c0NVsHahUHcq/uxVopML+I5R4k6AUl2b2tCsJ4/gjfYBdNw5s3WXFaSWZ1VswOskIUBB7m11pE6XnLdt3Ig3LKMSNCWE22M95KSfE135cLbI9kMrEtDgER2U25dgR5b1xn9JeDP2lFRZGVgqgSdWLnQDudfd4UtptxS+lR5kZvWpeYqYfpHibYYpiryREAXrg2PITGlMfR/pli7tu6t2+9wdle1DaNmDCYn8uVVuJ8CVOE27pt5bpvkMSpDRFyAZAMdlTQ7omv9J5L8CfzqzWmrLQeuTHBroy+Y+YpD6V3iWtsN+0PcVI+dOS+yPKlXpPhIRG/aPxA/00t7lsn3GMY/ShhGVQ2FxFs6SbeJzqeZAS4IAOo8J51Jhem2CYibuITUT1mGsvpGutu4pmfCucJZnlWuWG9aLS8jPHNkW2o67jBYZUuWL6vmg5equWjlIJBhiR90DQ89qzBYzq2DnZO0fIan4TS3wO5+rtf1SPcWFGbTDntsfKmtUO7fIZ4p+klbadiybjHbUhR4tpmHlGuuopGxnFGu5mIKSSY1+8dSNPLf8ADThjeA/sAjbuPw3obi+CAiYAgkc+Wo3qWqXFEnFeYtXXVG7wGESROoHdz38/lUxxCtoDzI0iAddyNdPHfv0o9c6PMeWvgw+RUVUu8AicwIgctP3WM0zohosPcO4TcNpCLvLuH51lULLXkUKG0HgT8clZXWhdDCvS3/ZDvcn3Kfzq3wKzFjzLH3vH0rbjOBS7cTO+XJJyygkEjvcEbRRK2OzpsWB95LbgmRT9ii5J0t1a4RbAvg9wJ+BqNLVb4Hsm6fw2nPwpo8gbNw0YUE/+WD/hmufluyPT50+cQaMIfC3/AJK59O3mPlQydjT4ZXZthuImziLdzLmyhtNdiApOgroPDOLW7zi1LB4khrd1dIkn2dB6865TxDEOt1chg5SOUakgzIIIgERGs0Qw3SS9ZbMHdLohSSUBiRr/AEHbnuLctaeE2o7EcsU57jp0BxOHshmvXkRg5yqx0MqORHn7jUP6RsQlyypsujoHQMyvqX7RgW+6CO0NOVJuE6W3Us9SFskMSS7JmcEgTBkbZe7l6VmO6ZXr9m1YZUyK6nMEyuxk6k5jOhPwrNqmpUXqDpot43DBxlbY0AXo62f7pWQZK66Ty7+c0xs2tbmgpUbJYoy5ILVoIIGsZfhrVu30wxLLOVN99YMa822qpdbQ/wAchS6uPIAysw5bHxPId81SE2uDPnxxdDRwXjYsriBcBLXSDI/EGcn07RoNxhptWYBgXAJ01IIn5iqgxOgg89ZBmZnn6mtuL8RzC0oKwmXbQZixJO55Zde4DTSllKTaFUY0xkst2V8h8qtcKYdertyZY8BIn1PM1Ws+yh8Bt6VWvXiSVSRHtN3SNl8fHl51niz0J+8qOwnGBLDOCrlEcQDuWdsq+H4fDauRcd4i6Y83V9q2xA5+yAk+oE+tHsHinvuqJcYEjPkI/VI8MzXZBJOuZgI9phyGqti+G5FtuWBzO6EHZShWZPPRlPLemhJKbfmeXHw06uS4+v6M4x0nv4my1u6EybiB2swBgfGhnRddH8j81qa4oz6lYPMHTl3eZFZ0WjI4+9Pwyz8xVsmS9ynh4U6QZtj+PWKEdIrE2R4P/rH1oxaE+8/nVHjCfqm0J1B0En2hy9aSMveo2ZYPpsUksRVN7XaNFyvgw80b8jVC8RmOo15f960yqjx48jPwRv1SeBI+IP1ot1lBODP+q8if3R+VFQahZ6ajZ0mzhVuWw34lDbnmAaXOlAex2lCkEgDMQokiD2iR+E8uY13ovwjG5cKrswCqoUk+AA9Z0HrQ7pbh/tWCYrqsqwZNTo65oHMxmEd+lPTqzBaumKd/pIbZAuIiyJEXBqJOo0jkedY/SW3cBXKQSMsyp301IbQeJoXfsXerutlCP+rYKV2X2Or7QkhQB8DvrW3DitwlLttCI0BUCNRPsxzPnruaRZFpt9gOD1Uu44YbFIyglTr4r3+dZVLBdEsI1tT1DNI3zka89BHyrKbVHzE0y8g7isBbuMS6K0ADUA95+tS2EACKNAIAHgFrZ2Hb/jlXqiGX1+QFOcXQ8VUv8RWzZxNwgwlqT6k7ba6VNMCl7pZilGEuzJDXLVshQCTJYwASAdxzp1sKypj/ANI2Hu4coguZoC6oI5TqGPKl1OJWtO0R55vkTWYjoneU/q+ttjWR1dtgToN1uk8u6qzcBxI+9/ew9/8Ay2D86i8kZd16m2GPJjX3X6Fl1tXWDdYJEbMvidp8amv8KFyCWzRt2NO/7sA660Ku8JvxqbEftC5b/wDsRKq/YX/Dhz5YmwPndmjv2Zza/FELDo+BtckjmVKmO46nStBwpldNQVVgTodYNUUw2I+7bc/7u8H/AHSa3V8VH9Hi429l3GmnlXUwaoeQxG5+Ee/07pqJ+JAMFIGYx948/NaXX4q6e0zr/XtL9VqD+WZcMGQkfskfAR30qiizz+Q1trPLw9PChB4dppbYHXkWAMGNuUxUSdIW/wDbPqw8OZNTJ0jHO2p8rgHwy0rQXKMu5a4IRazO9u22pQW3V9mDfrRpAg+skaVS4z1a2rY7JuOAxYOWKgO4jLm7JIiQR91dp1uJ0jX/AMt/RwfqKkTjq/eF31Cn60jcrugrHFqlIv4Jv1dvuyjy5V6FE+f5CqlrjVoACSPNG+gNaNxWyTqV/ut3dxQd1TUHZr1qI54zi9jDqRZNsO7wHALKEOZQSQJAytsO46TFI/FeMlzbCHIlsiBAJkgNcYkzLswJ8gByqc4mzcABuLprDMAPia9xGFS4E1tnIFC5WA9kECYOp1Op1NdjxqLt7gytyjpiwXxC+7OYhgdO0qg8twAPhUXRRz10GOf7rUWxPDOtctrmO+Vh3RtE1DhOCnDuLnaidc2WNR36VZ7xoywg4z1DJgcHI/juBqtxixlRzGwn4g0V4TxzD27TF5JUFsoZZOmgHuFC+I8Yt4m0xthlkMsNHcIMgnTWsGPq9Tjaz1Ms8UsbguaFsXpJ0bb9k8/63jQfHA5jofUHx8KKWuHODrBmYhj6biq3EOEXGJKoSPBlJ3869htM+aUJJ8FngFyUbzH+YUZtNt5UF4JhXSQylf62mzA77d9Erbxpr7j+VZ2j0YS2R0DgPDlxOCa2xiSYIGxBkHx1QVawXR5sPg79vPmaHdYEAdkRAPis1t+jlgbLidn7+9Qfqabb2GkEHWRFGM00Z5xqRyjhePuvZuMxDMli5dAjQlCJ9IO1BrfFHxV0IVRdCQVBmQM3MnkDTD0VwqdZ1ZbVhesmVyntITG5HKgXBsIqYi2QyklgCBn5jLzUfioRxRSZGWWXmNWBAW2o7vzrKkNmsplSVAdso/ysPvWLo9LZ+b1uvSBcwJS4NOag8/BjS8MOnLrB5Xo//JUq2u65iB5XSfzqtiDE3SG0fxj+zufRTVa31eIAgyExAciCNUtrlBBAI7TBvQUKWy5Ol2/J79fmtHuFcPFpTrJZszMYkmAJ002AHpWbxOfRClyz0PAeG6mTU+F8+xby1mWt4rIrxqPp7NIrxrc76+etSRWRXHWUrvCrTe1att5op+YqD+buG/8AT2h5W1HyFFIryKa35iuMXygd/ItrkHXwW7dQe5XFavwNDpmuet12/eJonFZlorJNfifqI8OJ8xXoBLvRi23M+tvDt+9ZNQv0QtER2f8AgYf/AC2lphy15lpuvkX4mTfhcD/AhYfoVaP3bJ87Tf5bq1C3Qa3yS16faF//AGDTbkrMlH2nKu4vseD8vzE9uhAjQa+F+4o+Nt6r3Og7R9//AI4b52Vp46uvMlMvF5BX4HC/P1EJ+hbx/tZ8Ps7/ADZPnVa90Iub5n/+Vi2f3MQa6PkrU26b2ua7IV/Z+J936nMX6G3RrK+tjET/AIEatRwDEps6r5farfztCun5KzLTrxsvJE39mQ/Mzlb8NxH4l/8A9IX9/LWlmzfUAK06a/rsK2vhNwzXWINask76+etMvHf+f5Jv7Lvif8HKjxPEqSCJPOVtP+41RN0kuKYZUkd6XFP71dK4n0csYhMty0pHIgAMPEMNRS1e6EiyIVTctgRpGeZXUjQNpm2iTGg3F8fioT2e36mXN4HNj3i7Xw59BdHSb9i36My/MGvbfHwTqsH/AHiH4G3Vi5w5JIyAamJEHfSfGIqkeHKLggRIMx6fCr6lZlcJpXZ1D9EnEy9y5bUggqGJJBjKYiAsE9saSNq6niQVUk5YAk6H6HSuI/opt9Ti2cDsAMp0nVhmBmf2COfpXTOkP6QsPhUBuky05UUFmaImBtGo1JG9T0O2Rm7kc6uY8WMVcuqAwF83F10IYka/h0J3pe/lLK4fLlysDBjk0jWRI05d3lUHEuka3brPbEKQvtDLGVQsz6H3+VC8bcjTN2iYg9r7va7axHanwE6HnVIue6kQyJfhY2/z8P4FB5zn35/GspIYKNMp9dfiAJryjSJW/MOfz9une1ZPo4+T1InTZjvh7JHgboPxJpP68d4q3ww57qICJd1Ua8ywA+dWpMonQ7YHpiuuXDKGBKGG1mY3Iprw+Mvsob7JcIIkZXtt8MwNIOIw6jFHIIU3jA8A5y/4Yrs+At5bNocwi/uisKwRyTdntS8XPBijpS58haGOuc8LiQO/q5+tbHiMCWs4hfOxcI94U02bdobHcfWsa1PaUwab2CHmyS+1sneK/kTf5xWJg3I81YfSpF49hz/trf8AeA+dNtnEgmG0Nb3MGje0qnzUEfGl9gXZlF9rPvH+f+CsmPtHa4h8mX86mVwdiD61nSPC2rTWwuGsOXnRra94A286qYbhmHN8Wb2Csox/AfAkHQ6jSsksMYy0at/0N0PFuUNenbnldi5FexVDHcLwqXzZTDOzCIyXrqn2Q3szyqXhfBcPedkH2qzcUSQbznYwYzTt3EUvRWrSnuU9q93U4uue3HqWYr2KqcUwFmxcCPicXmIDdlrRAEkDQoO6aIYnot1aFzjbqqBMstph4fcE0vQe6tbcne1wpN3vxtyRRWRVHCWOsfImOOY6DPhwJ7tZFWeIcOu2ID4ywCdgbDT7lcxSdJ1aop14p6Xd/oyaKyKis8NxLIXW9hWQSS0XFAjUzqYqvmvcrmCb+2Zfmtd0pI7rwfcuZazLUN2zikMNbsTvH2gKfOGUV6tnFkSMMrD9m/bNd05eQetD8yJCteZa8FjFf+lb0u2T/nrR2vjfCX/Tq2+Icx613Tl5B60PzL1JIrMtQi7d/wDS4j+4p+TVqcS43w2J/wCCT8jR6UvIPWh+ZepOVrzLVU8TjeziB/YXPoKz+V1/8u+P7C7/AKaHSl5MPWh+Zeprj+D27w7Y17wSre8Us8Q6EXAc1t84GyuSCNtmE6+g3plbjlobi4POzd/0Vr/OCz+Jh/Z3P9NUg8sOLI5I4cv3q9RIscQxOCcnJkzRmLDOpAJ2JETqdqcb4Fx815FuRoAyLpv3jN6TFbv0gwxEFwfAq/xGWtU4/hlOl0DwOcD6fCt2PxcltKJ5eb7OjJ3CfqLXSLgQdi9vsls0iRGsnTnudu6lN+i99iBCk+Dc+/b+Irp+L4zZfa/k03Bukz6tAHofSo75wAyH7Tibyhj13auEgBHjsqAFl8nPbnWyGSGQ8vL4bJi5XpuJadBr8DsMPKCPfWU1YjinCgxAXFR/WA5dzNPvrKt04/TMmpnKG4a43A37xRPo4P8AxFoqoLB1Kg6CQQRJ7pFWOL2jaG0zPOI0qLoVczYq0I2Yn3K5+lZoPVuXaph/CYNlvIriGRjI31Ck+o2M+NdaTjFmAM8eauPmtc+6WXGtL9oFsdnsntbyYUnTTSRz5CgFrp4+WRbtJt9xT388o7h76heTFJ0rR6X/AM/EQSbpnY7fGrK/7RY8THzr1eIWgZW7bj+uunx1FcnufpAKuim2LuZQSQSpkkyOzE6Ac+dWT05AErh7pPcWueM/fNMvE5Pyk5eExptauDq5vWrg9tJ7wy/MGtgrLodR7x7+Vcx4P0mfE3GtiyhyqzaOZhVLNqw10B3qZOlVgGMrTMR+rI3jfq4jxmufimn905eDT4kM3St2z2g1tmUAyQCTGYcx4CteC2h9qVrCOqfeDiSBrm1jSgeG6RWmzCMgG5NwhtVLDKFSDtG25HnWy9IbW637qn/5n4i4vyrDNxeTW75v6ZvgpRxdL4NevwDOP4W13iDhSyEglXXaRbHPxOlTdB7oD3S89YNySToT2tO+RqaD2+l2Ta7ebvhmXnE63GnWrP8AOvKAzXgAw0LrEg8plp2PuNdFwU9fxb9Qy1vH0/gl6f6bY0/ajfuraLAkAOCIUKQfioHvoqcSlzhqi4zQCELKMxDKezI00Ij30CbpzYUEHEWwDuttUaZ0OmQVYwfSIZStu5ayturKqz5r1cfGgko22+U72Gbckopfdaa3/byMtcQNprILWsQmgUZQzKJHZ1GZT3anUVe6Q2QcWWt3UF0ASlwQui/iZShkd9UbPFktHP8A+GUj72Ukjyit8Vxq3iIY9Rc7mBKH1m6tIktDV/MZt61JLs743v4cfIv8Axyvh8SotojKjSU0BkMNpOo1207qH9HsDmC5rNlkzQzM8XANJgZxsPCrFjji27bIEsojAhu0JMiCZW6x2ocgw7CVRW8Vun5Fp+Fc0qjunX15BT++kmra+uV8wz0xthsVYGTrJUdiYzdptJ5TXvQixN+7cQBLcR1ckkEkFd94htT3xUOI4sLly3de2A1uMp60KNDOogk1rhOKrbvNdtWmYvuEu5lMmdALZI1pturrvv8A0Jcuj0q3r+/1/k96P/0WOWPun5XBVTo3wgXHtsbV725zg/q9DIkZfCN6mwXEUtdb+qdRdBDZnCxObbNbH4jVezcVIyLiIBnRi6/4bcGhp+78L+YzletLa6+VdmdCudw9aBdLJGGuZSQQV1UkH21nUVB/O3/2mBPecnuDATVXiHFeuttbNu6gbchZO4Pd4V6EskHFpM83HinGabXDLjvOABBIbqJJ56JvPfIpdx3EW+xYdg7yXYEqTmOr79+3Op8Dg7VoOC95gyFMpykgHSQuaR7q3e7aFhbK273YYsGKwfvd4j71QcnKPltXP6GiMYwlxa1Xx2pkfDWvNh8SWZyqibRaQ2kk6+QGk1pwPiL9ci53u5lOcMJCnX2TJnlrpvRTFcbN1GQqwDKVJWH3EcpFRcL4law9sIqOYntPlQmSTsT40yilKPv8f6TlJuE/c5/zn6oOfZBu3/bwHjWhwqnTKPdQ5uko5239xj3xFR/zoH3bbMfAho9BJrf1sfmeZ7Pl8gkcIp0gab1zjp5wXNjkIMAhTsDMQeY75p0/nEqjW2w8WIT94ClPpdx9esS6bbaALAgzDFt9BFTyZINLS+5owYckXLUuwg3r/aPbI12Gkd9ZQt+IAE5pmSe/cz317T2ZKDfFOPh1uygghlXXbQgMfHY+gHfNXoAs4xfBXP8AgYf5qg4hg8tnPmQliRlBlh4ERyiT/XXnIF/9G1ucUT3Wz8Xtj6mlxxSWw7bb3OgdIsVbfC3kDoSV2DAmcwO0+FcuxTRaIG3ZHuUn5tXUOPwLDGOa/F1FcuxbSgHfr/hSna3sCexRwzEOpnbxI7+fKitvEkj2tNo61vDX41U4bbU3UDv1andsheND9wanXT1o1jrWGVD1V645yIQOp3Y5hc7UDKqkCJGs99SlCy+PJpRDwXtOQZgkTG8ZhPwmr2OsIj9lmywD2hDTr5eB8Zoh0Yu4NHM9eVa0obJGbrMyPOumXMp012B8r3E8ZZvXWH65bZa44JCTLAQMoYBQSAI5chWLIqnyb4TuKdFTgVoXT1YyAvdQDOVEAW33J0A1HmYo/wBKcVZF2zbt27ByZM721XK+qyCQvdofM0uW7djq2Iz9Z1sAEQOrCBQZOkyORNG+K38Db6oIhcMLXWOVaVKtmuFdd20HdvUnjTf/AEdz7lFjaGHtuBBKDMcwPaN25MiNOyBppyNb9N8fabDYYW0CnLLkAAM0HuJBj03IgbBZuY0HDIgBzCDOwkOZPjoY1qx0r4qly1aCBhlCg5o3FpVOo5Zg3j3600MbUv3FnkQEf+k9E+SAU227gjx590aR9fhSdevQV01gD4JGn8b1bxPSE27hULoP2vAGDVMuKU6oTHmjC7Y54rD5FWdyJiCI0BHnv8KCcOuBesPeo2En2QdPGpRx7Nam4hU5ex2i0mJ2A7OhB1j50Gbiy201VizZSIIgDLrIiZnLHkahDDOnFoq80ObCuFxodW0cdr74K7yRQrjFyApDEHtbEjuPL+NK8s8ZDSMrTpzHjVHiF4ke/wCQq+PE1K6JTypx5sbuM8JtWxaVbjXWj9apGiMD2k1JnbcUA4tfyYhhaZlWF0DGPYTxq/dcW7rlGDJljMDIPZXNHfrJ076X+IXZefAfuKPpRhG5Ak9Ctln7e7ASzHzYmrnDeJsoHaPvPeKqYPhhbmBGU+hEj8vSij4BFQbAkgSABv8ASRG/OmnjVU+5bDnd2uyIrXF7sHVmB/ay94333B95qjjeO3wdHdAWJyhyYHZgE8+fvq4eAmCQZH9Qd/eTQvi2DyR2pmdgBEDwJqqxJdjLPM23TCt/pKyplA7QJOYkz3bb/d76ptxy+49p48JA9/8AzrD9nzTJnyPeTV042ycoRYkwd9vdSLBGO6RSfi5zelyoHIMQNVZ1n9sj5GtMDfuPey3LjmCw1YkSAe/yphv4VTBWYIka0u2hlxLf1z8Qfzqqg6tpGaWXfZsvXOJXIIDEb7E069GsDavYOybkAlznbZmy3W0LDUyMo8qRUWQdBMkH3mmzgWCF/AG2QSFvOCNfw23HLvJp4Y4q0Ty5pOnYvdPcG2HxTWkuMyABkOYklWEjN+0NV2G086X1vXToGYwe/nRrpqztjGzbhFAMMNMuk6eMTzj0FDCqBazk6doDskgkAHcDypJLSlZ0G5N7gYisq+EtnUkye5Z+bCvabV8BdHxNcY/tTzI+Ypk/Rpbm9dI0hAPewP8Al+FLfErBTcj7vxBP0pq/RkIN9jJgJsNdrhqiJDJ0gtutk5rhYZl0hRsZ1IA7q5zjBEDw+gH0roPSbF5rOUK0luYH4H7iedIOPgnTwH71MziPCJLzpprBMCr2KxTFzIOdgqyHI7IiBAA0hQNvjQ+1cytJAYdxLAHQjXKQdCZ35V5YvwRIzag67HUaGCDBjkRU7KpDFwi2yO2WyCYj+kZefLsGaLHE3dP1Kj+2/wD591BOC2+2e0xJAganWdhofD3Cri40SJPxH5Vjyx34NeJ+7yeYXijhrkWyWLE63e7SNU1iCPSrOK4vcK9qydp/pQeW8ZaFLg3cKysUyiFMxMMWBMGW3PaadI5AVPi+IFQSTrGxAYbEbER5d3nSSxx1cIqnJR3NRj3NhR1RCxGbONTmLbEb6geg76pcbx73LaArlCBRuvJcg0A3jn51HY4hKhTpCntNmaSJYLoJEnSeU1TxPESQbZVYJBnXMIB0mYI17uQ2q8IU+CEp7Fe60x/H4a94gqG4T2hty8B41Ez6j+O6tsVcUs5MkR2cpygNAAJkEkabaE94q65M0uAph0LKkj2kOWSACYVZ8PXxr0KvUuGgnqVI9kwVgyDPiNt6rYPEa2ROwOkgxrtH3fKo7j/qv7ED/wCv8qVLzHtJbEvAnGdyRy/Oat9JkACxzzfSh3BdWI8PrVnjoMKTscwHwpfxjpe5YSxPF1tWQpDHPbVlEnKWgAnQiNdfXSgnEsUtxyy7H/SKqcSY5gCZ7CHyGQGPiffUVg6600MaSsXJmcnT4QyYW46Mh6uQyqvtDfQg+Gk++rvE7pa0BH6w5YUGTKsGOug0A+NC0xzBJmCAI7ca7DY6cqhu2b1xlY5e0SAc2b7pOpljsDzouOrlBU9PD5VBjFXXZHBsggzrnBjXyoJxIHTsBBrpPn4VLibLJb7REk6EQR66fxFQYkA2hr2gfeCYnwo6txNPeyWyzawkyZ3+sbaVOyuzSqA6g6GdiT3c5oPceN96NcOGa1O0HXzAkHY8jRbpA2b3CK4l8qjIBlEe03gOVuOXfQm6hXEEmASQ3wjcx3UWfCsFDQShkiASB/HjQnij9sN+wJ8wx/MUytoV1Z7g8Qc1xTr2i3odD8h76buiHFsmHxRKyVdTHiUyxO4nq94pIuSt0MNJJHvph6Dw/wBptuMwcIxBnWHb6kUYsWSoAcXxBNwsNnEhpHaXkSBoGkdofiBPOoxi5tLab2VZiI0PaiQe8StW+lGHCX8i2VtKB2YJOYR7RJPeD3RGtDRSZEnyGDauj28EzH/KdPSDHur2vIrKmVCfSnFZwmZsxAABAA7KjKoCjQAAAARTJ+i9P1d4/tAe5f8AqpW6W8bvXXRHu9ZaRVNrs21yqyKcvZUSRtr+Gmf9HInDPMibvIx91O6tC5ZkitKpsv8ATu5lFvKIln25wqgbeZ99AcJwi09ss+aYnRgBuvh3E0X6f3jnswYhXPxQUp/bDLdvKNYAJ79tBp/0iuuiijZVhc7AqWGaAASDuRHOTtRvAcBt3iAiXB2c0swAjTn60Cw13LcDHWGDc9YM7gGPdRfBdJTbXKsDsxoWkxqAextPy51myJt7XRrxOKW9B+z0S6uSD2soIlhoZOg25xrUF/gvVnPcylTtl2nUmfCBPIa8qHHp1d07NtgDrObb0VYqxe6eh7Dr1RS7lhWDSskZSSDquhPfVYwi9xJZGtlRumOV5y6gc409B9TQPjWLBbLEwNfdtW9vjSBAqg6DwNB713MSe80mhXY3VlpolstrUN9u0PI/KstaHf4V7eaSNBoKZIm3aIS0mf40gVu4DMBooAGu2w3PedfP3VCBqakZpMkCJJiIGpnlTE3bN8Cw6wRJEwDt5E93lU9wHJ/ZR+5UdzEyuUAAHu9+9aXLnsHQwOeo5b1zo5XRe4Vw9x2mUqI3OnPuPlU3HmGVAOQOszOi+6qH8omZ0nv28dqjxONZ4zbjn6AUtb2V1e7RocQpuKXBKgKpA0JCqF091a4G2C6hmyg7ncVLheGMy59lmJ8t6O4vgdvqndFEgZpk+BOnlNOl5EeXuT9Fhg7V5zi1t3reRlWesIDEiGyoJ9nMAeUzQqxdS3cUq+meYEmBlcak7nUCaoWt5qPq9RrziubtB3TsYr+Xq8zMGUgNsQdSOU+PKhWJRYlQY7yZ5j/tVodacOTp1aFUPfOhXnPKtLHBbtwWoiLzMqS3Nd57qS/Mo15A26uYZtSRv5Rv4d1S4bFuFIWRHaaCe8AaetFG6K3g1sZrZF1jbDK+Zc2sgkDQ6HlyqLiHRx7ChiyOjMUJRiwDCSVaQNdDp4V2pPYRxZaHGihZOY3AJ10AOp3HKqScSDXFYgKonaToR61UW0o/j+O6sgaQPqPdVL7A0svYrmfXn3A/Wi/QvEKmJuZiFU2zzge1bI5+dA793s6kCR3enLwAqYYcBOtz7gjKARtpvPhSq0NNqi90tHXYhWtEsuUDvggtI7489pNDLvDLiAllIX8UGPDX40V6L44C8JywdM0sG9kx94KBI501cRSxeTq8ynXNCuubTc6FiPOKWTbYkdjnBXyrKb/5uYbx/wCIPyrKFFNaELFqQFk8vGOVP3Qa8EwgJ2zsx57GNv8A40gpg3eCBp5j6mnLgGI6qwEYagNp4yzfWrRRBmdK+KJiGVrZlUAUyGXUlmiGA5LS7c3q9j7fbJ1AJjXYwTrVM2+cj3+XLfnXMpHghisI0qQr4j4/lXhX+NaUcP8ATSyqXLAUKv6hNgBJltdNzpRQYdRc4YMo1SToNeym/fQS/wBKsQ6FGZCCuQ/q0mIiJyyKrNxy9Nps4myMtvsroIA7tdBzqel1Q6aGnpBibYs4lLr2GbNFlEAzprpmgaEc/IiTMVdt4lbSYbPcspaNhS6uAXbsCCojUTv671z3EXi7MzGWYliY3JMk6VJjMe93JnbNkUIugEKNhpFK8YVMgxmU3HKCELMVHcsnKPdFQEVKRXotToJJ8BVKEKXOtqIWeEE6kgD+soPxOlS/yQs+0I/rLQsZY3V7eoJNSXbcBfEfQUWPBl5GT5/lWNwkkDQaf1vy8K4Gj4oCAVhFGBwkeH+P8qKcF6PozZ2HZTU76nlvR3Bp+JpeXqcGoKkGNZ5kmT84rbozjA6FGOqypkjVDy1PKTt4VY49Y64hYaB3Rv76o8P4O1tw65hvuF5+Ib125U/DFa2uwTjMCbN5kOuUkA943B9RFUyNfWmTpJhySlwjkUYxzGonu0aPSl+JaNN65oVbhrg922cNetXLq2yz22UsGI7JJOig93xq3geKWra4Zc8mziXYkK3sGYbbn3b0vW0JMCD5EVMMK/8ABH51PQU1Bhuks37WipZt3+s7CkT2vaIJkkqT3b1W43x5rxKKFW0LjOoVMpJJMM2urQfiaqjh7nu99brwpzzHxP0oqCBqKEV6iUTTghP3v8P/ADqdOj4/Ef7o/Ompi6jOHYFHTtKDB7z9D51ebhNsiMgjzP51LgsCLYgSfOPyq4LVUSJvdgLG8Lt2wrKkAtlYS2oIPjpzGnfRPC8JtJORInnM/PQ+s1JxHDTafvAzD07X0+NS8NbNaQ+AB9NPpTUAqnhp/EP7v5GsonFZXaUAUcKIgCiloVlZU0Er8RXVByzUEbn51lZRKQ4PKwVlZSjmVlZWUDjwVle1lAJq1XOEf0yeZ/dNeVlccxky/Kp1FZWUREeMagvVlZTABmK9k+X0rbojiXOdSzECIBJIGndXlZXIDJsRiGEwxHqaom8x3Y+81lZXMcvcZcnDiSTFwgTyHa0HcNB7qF2rYOXQe6srK6QiLyIO4VOo2rysoDFhFFTKo7q9rK5AJFFbqKysphSQVIKyspgHrDQ+VDuj/wDQDz+grKyiKy6xrKysogP/2Q=="/>
          <p:cNvSpPr>
            <a:spLocks noChangeAspect="1" noChangeArrowheads="1"/>
          </p:cNvSpPr>
          <p:nvPr/>
        </p:nvSpPr>
        <p:spPr bwMode="auto">
          <a:xfrm>
            <a:off x="8969375" y="-588963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7179" name="Picture 11" descr="http://www.chicline.com/Res/Pic/ParisSlideshows/Mythique/st-germain-brasserie-lipp-paris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42012" y="836712"/>
            <a:ext cx="4207482" cy="31556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5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5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5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7" grpId="0"/>
      <p:bldP spid="8" grpId="0" animBg="1"/>
      <p:bldP spid="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/>
          <p:cNvSpPr>
            <a:spLocks noGrp="1"/>
          </p:cNvSpPr>
          <p:nvPr>
            <p:ph type="title"/>
          </p:nvPr>
        </p:nvSpPr>
        <p:spPr>
          <a:xfrm>
            <a:off x="827584" y="125760"/>
            <a:ext cx="4176464" cy="1143000"/>
          </a:xfrm>
        </p:spPr>
        <p:txBody>
          <a:bodyPr anchor="ctr"/>
          <a:lstStyle/>
          <a:p>
            <a:r>
              <a:rPr lang="en-US" dirty="0" smtClean="0">
                <a:cs typeface="Arial" charset="0"/>
              </a:rPr>
              <a:t> </a:t>
            </a:r>
            <a:r>
              <a:rPr lang="en-US" sz="4800" b="1" cap="all" dirty="0" smtClean="0">
                <a:ln w="0"/>
                <a:solidFill>
                  <a:srgbClr val="CC6600"/>
                </a:solidFill>
                <a:effectLst>
                  <a:reflection blurRad="12700" stA="50000" endPos="50000" dist="5000" dir="5400000" sy="-100000" rotWithShape="0"/>
                </a:effectLst>
              </a:rPr>
              <a:t>café</a:t>
            </a:r>
            <a:r>
              <a:rPr lang="en-US" dirty="0" smtClean="0">
                <a:cs typeface="Arial" charset="0"/>
              </a:rPr>
              <a:t> </a:t>
            </a:r>
            <a:r>
              <a:rPr lang="en-US" sz="4800" b="1" cap="all" dirty="0" smtClean="0">
                <a:ln w="0"/>
                <a:solidFill>
                  <a:srgbClr val="CC6600"/>
                </a:solidFill>
                <a:effectLst>
                  <a:reflection blurRad="12700" stA="50000" endPos="50000" dist="5000" dir="5400000" sy="-100000" rotWithShape="0"/>
                </a:effectLst>
              </a:rPr>
              <a:t>de Flore</a:t>
            </a:r>
          </a:p>
        </p:txBody>
      </p:sp>
      <p:pic>
        <p:nvPicPr>
          <p:cNvPr id="68611" name="Picture 5" descr="Café de Flore à Pari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1772518"/>
            <a:ext cx="8208912" cy="4580866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chemeClr val="accent6">
                <a:lumMod val="25000"/>
              </a:schemeClr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68612" name="Picture 9" descr="cafe_de_flore_2_2302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4674865" cy="44644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8615" name="Rectangle 14"/>
          <p:cNvSpPr>
            <a:spLocks noChangeArrowheads="1"/>
          </p:cNvSpPr>
          <p:nvPr/>
        </p:nvSpPr>
        <p:spPr bwMode="auto">
          <a:xfrm>
            <a:off x="6084168" y="3284984"/>
            <a:ext cx="2808312" cy="2077403"/>
          </a:xfrm>
          <a:prstGeom prst="ellipse">
            <a:avLst/>
          </a:prstGeom>
          <a:solidFill>
            <a:schemeClr val="accent5">
              <a:lumMod val="20000"/>
              <a:lumOff val="80000"/>
              <a:alpha val="50196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ctr">
            <a:spAutoFit/>
          </a:bodyPr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Simone de Beauvoir et Jean-Paul Sartre au Café de Flore, 1944</a:t>
            </a:r>
            <a:r>
              <a:rPr lang="he-IL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294709" y="649435"/>
            <a:ext cx="3635896" cy="3067597"/>
            <a:chOff x="5294709" y="-3483768"/>
            <a:chExt cx="3635896" cy="3067597"/>
          </a:xfrm>
        </p:grpSpPr>
        <p:sp>
          <p:nvSpPr>
            <p:cNvPr id="68616" name="Rectangle 8"/>
            <p:cNvSpPr>
              <a:spLocks noChangeArrowheads="1"/>
            </p:cNvSpPr>
            <p:nvPr/>
          </p:nvSpPr>
          <p:spPr bwMode="auto">
            <a:xfrm>
              <a:off x="5294709" y="-1062502"/>
              <a:ext cx="3635896" cy="646331"/>
            </a:xfrm>
            <a:prstGeom prst="rect">
              <a:avLst/>
            </a:prstGeom>
            <a:solidFill>
              <a:schemeClr val="bg1">
                <a:lumMod val="85000"/>
                <a:alpha val="69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pPr algn="l" rtl="0"/>
              <a:r>
                <a:rPr lang="en-US" dirty="0" smtClean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son </a:t>
              </a:r>
              <a:r>
                <a:rPr lang="en-US" dirty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nom </a:t>
              </a:r>
              <a:r>
                <a:rPr lang="en-US" dirty="0" err="1" smtClean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vient</a:t>
              </a:r>
              <a:r>
                <a:rPr lang="en-US" dirty="0" smtClean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d</a:t>
              </a:r>
              <a:r>
                <a:rPr lang="fr-FR" dirty="0" smtClean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’</a:t>
              </a:r>
              <a:r>
                <a:rPr lang="en-US" dirty="0" err="1" smtClean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une</a:t>
              </a:r>
              <a:r>
                <a:rPr lang="en-US" dirty="0" smtClean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dirty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sculpture</a:t>
              </a:r>
              <a:r>
                <a:rPr lang="he-IL" dirty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dirty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de la </a:t>
              </a:r>
              <a:r>
                <a:rPr lang="en-US" dirty="0" err="1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déesse</a:t>
              </a:r>
              <a:r>
                <a:rPr lang="en-US" dirty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du </a:t>
              </a:r>
              <a:r>
                <a:rPr lang="en-US" dirty="0" err="1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printemps</a:t>
              </a:r>
              <a:r>
                <a:rPr lang="en-US" dirty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"Flore</a:t>
              </a:r>
              <a:r>
                <a:rPr lang="he-IL" dirty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" </a:t>
              </a:r>
            </a:p>
          </p:txBody>
        </p:sp>
        <p:pic>
          <p:nvPicPr>
            <p:cNvPr id="59394" name="Picture 2" descr="http://t3.gstatic.com/images?q=tbn:ANd9GcR-QEn_2N-4hPfLfOqBTTRdgXj_IbOP2Ekt-AxSF6t0C4ihOUN0UQ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4709" y="-3483768"/>
              <a:ext cx="3635896" cy="241952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sp>
        <p:nvSpPr>
          <p:cNvPr id="68617" name="Rectangle 9"/>
          <p:cNvSpPr>
            <a:spLocks noChangeArrowheads="1"/>
          </p:cNvSpPr>
          <p:nvPr/>
        </p:nvSpPr>
        <p:spPr bwMode="auto">
          <a:xfrm>
            <a:off x="2766715" y="1196752"/>
            <a:ext cx="3389461" cy="2077403"/>
          </a:xfrm>
          <a:prstGeom prst="ellipse">
            <a:avLst/>
          </a:prstGeom>
          <a:solidFill>
            <a:srgbClr val="D9D9D9">
              <a:alpha val="50196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ctr">
            <a:spAutoFit/>
          </a:bodyPr>
          <a:lstStyle/>
          <a:p>
            <a:pPr algn="ctr"/>
            <a:r>
              <a:rPr lang="en-US" i="1" dirty="0" err="1" smtClean="0">
                <a:solidFill>
                  <a:schemeClr val="accent6">
                    <a:lumMod val="50000"/>
                  </a:schemeClr>
                </a:solidFill>
              </a:rPr>
              <a:t>Vers</a:t>
            </a: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 1913, Guillaume Apollinaire qui </a:t>
            </a:r>
            <a:r>
              <a:rPr lang="en-US" i="1" dirty="0" err="1" smtClean="0">
                <a:solidFill>
                  <a:schemeClr val="accent6">
                    <a:lumMod val="50000"/>
                  </a:schemeClr>
                </a:solidFill>
              </a:rPr>
              <a:t>habite</a:t>
            </a: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 boulevard Saint-</a:t>
            </a:r>
            <a:r>
              <a:rPr lang="en-US" i="1" dirty="0" err="1" smtClean="0">
                <a:solidFill>
                  <a:schemeClr val="accent6">
                    <a:lumMod val="50000"/>
                  </a:schemeClr>
                </a:solidFill>
              </a:rPr>
              <a:t>Germain</a:t>
            </a: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 y </a:t>
            </a:r>
            <a:r>
              <a:rPr lang="en-US" i="1" dirty="0" err="1" smtClean="0">
                <a:solidFill>
                  <a:schemeClr val="accent6">
                    <a:lumMod val="50000"/>
                  </a:schemeClr>
                </a:solidFill>
              </a:rPr>
              <a:t>prend</a:t>
            </a: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i="1" dirty="0" err="1" smtClean="0">
                <a:solidFill>
                  <a:schemeClr val="accent6">
                    <a:lumMod val="50000"/>
                  </a:schemeClr>
                </a:solidFill>
              </a:rPr>
              <a:t>ses</a:t>
            </a: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fr-FR" i="1" dirty="0" smtClean="0">
                <a:solidFill>
                  <a:schemeClr val="accent6">
                    <a:lumMod val="50000"/>
                  </a:schemeClr>
                </a:solidFill>
              </a:rPr>
              <a:t>habitudes</a:t>
            </a:r>
            <a:endParaRPr lang="he-IL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8613" name="Picture 11" descr="Brassai_Sartre_Flore_1945_2502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72894" y="1412776"/>
            <a:ext cx="2373672" cy="295232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8614" name="Picture 13" descr="Brassai_Beauvoir_Flore_1944_2502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3768" y="836712"/>
            <a:ext cx="2056837" cy="26642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2998413" y="5010943"/>
            <a:ext cx="2725715" cy="1298377"/>
          </a:xfrm>
          <a:prstGeom prst="ellipse">
            <a:avLst/>
          </a:prstGeom>
          <a:solidFill>
            <a:srgbClr val="D9D9D9">
              <a:alpha val="50196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ctr">
            <a:spAutoFit/>
          </a:bodyPr>
          <a:lstStyle/>
          <a:p>
            <a:pPr algn="ctr" rtl="0"/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Il </a:t>
            </a:r>
            <a:r>
              <a:rPr lang="en-US" i="1" dirty="0" err="1" smtClean="0">
                <a:solidFill>
                  <a:schemeClr val="accent6">
                    <a:lumMod val="50000"/>
                  </a:schemeClr>
                </a:solidFill>
              </a:rPr>
              <a:t>invente</a:t>
            </a: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 le</a:t>
            </a:r>
            <a:r>
              <a:rPr lang="fr-FR" i="1" dirty="0" smtClean="0">
                <a:solidFill>
                  <a:schemeClr val="accent6">
                    <a:lumMod val="50000"/>
                  </a:schemeClr>
                </a:solidFill>
              </a:rPr>
              <a:t> mot « surréalisme » en 1917. </a:t>
            </a:r>
            <a:endParaRPr lang="he-IL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8619" name="Picture 11" descr="fcc655d8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1671122"/>
            <a:ext cx="2592288" cy="41341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4515622" y="4751267"/>
            <a:ext cx="2909024" cy="519351"/>
          </a:xfrm>
          <a:prstGeom prst="ellipse">
            <a:avLst/>
          </a:prstGeom>
          <a:solidFill>
            <a:srgbClr val="D9D9D9">
              <a:alpha val="50196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ctr">
            <a:spAutoFit/>
          </a:bodyPr>
          <a:lstStyle/>
          <a:p>
            <a:pPr algn="ctr" rtl="0"/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Jacques </a:t>
            </a:r>
            <a:r>
              <a:rPr lang="en-US" i="1" dirty="0" err="1" smtClean="0">
                <a:solidFill>
                  <a:schemeClr val="accent6">
                    <a:lumMod val="50000"/>
                  </a:schemeClr>
                </a:solidFill>
              </a:rPr>
              <a:t>Prévert</a:t>
            </a:r>
            <a:r>
              <a:rPr lang="fr-FR" i="1" dirty="0" smtClean="0">
                <a:solidFill>
                  <a:schemeClr val="accent6">
                    <a:lumMod val="50000"/>
                  </a:schemeClr>
                </a:solidFill>
              </a:rPr>
              <a:t>. </a:t>
            </a:r>
            <a:endParaRPr lang="he-IL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2" name="Rectangle 9"/>
          <p:cNvSpPr>
            <a:spLocks noChangeArrowheads="1"/>
          </p:cNvSpPr>
          <p:nvPr/>
        </p:nvSpPr>
        <p:spPr bwMode="auto">
          <a:xfrm>
            <a:off x="6444208" y="908720"/>
            <a:ext cx="2725715" cy="519351"/>
          </a:xfrm>
          <a:prstGeom prst="ellipse">
            <a:avLst/>
          </a:prstGeom>
          <a:solidFill>
            <a:srgbClr val="D9D9D9">
              <a:alpha val="50196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ctr">
            <a:spAutoFit/>
          </a:bodyPr>
          <a:lstStyle/>
          <a:p>
            <a:pPr algn="ctr" rtl="0"/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Pablo Picasso</a:t>
            </a:r>
            <a:r>
              <a:rPr lang="fr-FR" i="1" dirty="0" smtClean="0">
                <a:solidFill>
                  <a:schemeClr val="accent6">
                    <a:lumMod val="50000"/>
                  </a:schemeClr>
                </a:solidFill>
              </a:rPr>
              <a:t>. </a:t>
            </a:r>
            <a:endParaRPr lang="he-IL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3" name="Rectangle 9"/>
          <p:cNvSpPr>
            <a:spLocks noChangeArrowheads="1"/>
          </p:cNvSpPr>
          <p:nvPr/>
        </p:nvSpPr>
        <p:spPr bwMode="auto">
          <a:xfrm>
            <a:off x="2805600" y="3786687"/>
            <a:ext cx="2725715" cy="519351"/>
          </a:xfrm>
          <a:prstGeom prst="ellipse">
            <a:avLst/>
          </a:prstGeom>
          <a:solidFill>
            <a:srgbClr val="D9D9D9">
              <a:alpha val="50196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ctr">
            <a:spAutoFit/>
          </a:bodyPr>
          <a:lstStyle/>
          <a:p>
            <a:pPr algn="ctr" rtl="0"/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G</a:t>
            </a:r>
            <a:r>
              <a:rPr lang="fr-FR" i="1" dirty="0" err="1" smtClean="0">
                <a:solidFill>
                  <a:schemeClr val="accent6">
                    <a:lumMod val="50000"/>
                  </a:schemeClr>
                </a:solidFill>
              </a:rPr>
              <a:t>érard</a:t>
            </a:r>
            <a:r>
              <a:rPr lang="fr-FR" i="1" dirty="0" smtClean="0">
                <a:solidFill>
                  <a:schemeClr val="accent6">
                    <a:lumMod val="50000"/>
                  </a:schemeClr>
                </a:solidFill>
              </a:rPr>
              <a:t> Philippe. </a:t>
            </a:r>
            <a:endParaRPr lang="he-IL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220" name="Picture 4" descr="http://www.cafedeflore.fr/in/wp-content/uploads/2009/11/prevert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11598" y="3244950"/>
            <a:ext cx="1781176" cy="28575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380825" y="1253164"/>
            <a:ext cx="3800476" cy="2857500"/>
            <a:chOff x="-61913" y="-136525"/>
            <a:chExt cx="3800476" cy="2857500"/>
          </a:xfrm>
        </p:grpSpPr>
        <p:pic>
          <p:nvPicPr>
            <p:cNvPr id="9222" name="Picture 6" descr="http://www.cafedeflore.fr/in/wp-content/uploads/2009/11/gphil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1913" y="-136525"/>
              <a:ext cx="3800476" cy="2857500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Oval 18"/>
            <p:cNvSpPr/>
            <p:nvPr/>
          </p:nvSpPr>
          <p:spPr>
            <a:xfrm>
              <a:off x="2895746" y="897688"/>
              <a:ext cx="740150" cy="803120"/>
            </a:xfrm>
            <a:prstGeom prst="ellipse">
              <a:avLst/>
            </a:prstGeom>
            <a:no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3968" y="1052054"/>
            <a:ext cx="3372332" cy="2592970"/>
            <a:chOff x="3090253" y="-1304463"/>
            <a:chExt cx="4826298" cy="3653343"/>
          </a:xfrm>
        </p:grpSpPr>
        <p:pic>
          <p:nvPicPr>
            <p:cNvPr id="9218" name="Picture 2" descr="http://www.cafedeflore.fr/in/wp-content/uploads/2009/10/hist_picasso_flore_1945.jpg"/>
            <p:cNvPicPr>
              <a:picLocks noChangeAspect="1" noChangeArrowheads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90253" y="-1304463"/>
              <a:ext cx="4826298" cy="3653343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Oval 1"/>
            <p:cNvSpPr/>
            <p:nvPr/>
          </p:nvSpPr>
          <p:spPr>
            <a:xfrm>
              <a:off x="5878131" y="-614171"/>
              <a:ext cx="968435" cy="909836"/>
            </a:xfrm>
            <a:prstGeom prst="ellipse">
              <a:avLst/>
            </a:prstGeom>
            <a:no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sp>
        <p:nvSpPr>
          <p:cNvPr id="24" name="Rectangle 9"/>
          <p:cNvSpPr>
            <a:spLocks noChangeArrowheads="1"/>
          </p:cNvSpPr>
          <p:nvPr/>
        </p:nvSpPr>
        <p:spPr bwMode="auto">
          <a:xfrm>
            <a:off x="36512" y="5883245"/>
            <a:ext cx="9107488" cy="908864"/>
          </a:xfrm>
          <a:prstGeom prst="ellipse">
            <a:avLst/>
          </a:prstGeom>
          <a:solidFill>
            <a:srgbClr val="D9D9D9">
              <a:alpha val="50196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ctr">
            <a:spAutoFit/>
          </a:bodyPr>
          <a:lstStyle/>
          <a:p>
            <a:pPr algn="ctr" rtl="0"/>
            <a:r>
              <a:rPr lang="en-US" i="1" dirty="0" err="1" smtClean="0">
                <a:solidFill>
                  <a:schemeClr val="accent6">
                    <a:lumMod val="50000"/>
                  </a:schemeClr>
                </a:solidFill>
              </a:rPr>
              <a:t>Depuis</a:t>
            </a: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i="1" dirty="0" err="1" smtClean="0">
                <a:solidFill>
                  <a:schemeClr val="accent6">
                    <a:lumMod val="50000"/>
                  </a:schemeClr>
                </a:solidFill>
              </a:rPr>
              <a:t>sa</a:t>
            </a: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i="1" dirty="0" err="1" smtClean="0">
                <a:solidFill>
                  <a:schemeClr val="accent6">
                    <a:lumMod val="50000"/>
                  </a:schemeClr>
                </a:solidFill>
              </a:rPr>
              <a:t>création</a:t>
            </a: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 en 1885, les </a:t>
            </a:r>
            <a:r>
              <a:rPr lang="en-US" i="1" dirty="0" err="1" smtClean="0">
                <a:solidFill>
                  <a:schemeClr val="accent6">
                    <a:lumMod val="50000"/>
                  </a:schemeClr>
                </a:solidFill>
              </a:rPr>
              <a:t>personnalités</a:t>
            </a: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fr-FR" i="1" dirty="0" smtClean="0">
                <a:solidFill>
                  <a:schemeClr val="accent6">
                    <a:lumMod val="50000"/>
                  </a:schemeClr>
                </a:solidFill>
              </a:rPr>
              <a:t>artistiques et intellectuelles </a:t>
            </a:r>
            <a:r>
              <a:rPr lang="en-US" i="1" dirty="0" err="1" smtClean="0">
                <a:solidFill>
                  <a:schemeClr val="accent6">
                    <a:lumMod val="50000"/>
                  </a:schemeClr>
                </a:solidFill>
              </a:rPr>
              <a:t>aiment</a:t>
            </a: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fr-FR" i="1" dirty="0" smtClean="0">
                <a:solidFill>
                  <a:schemeClr val="accent6">
                    <a:lumMod val="50000"/>
                  </a:schemeClr>
                </a:solidFill>
              </a:rPr>
              <a:t> aller au  « </a:t>
            </a: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Flore</a:t>
            </a:r>
            <a:r>
              <a:rPr lang="fr-FR" i="1" dirty="0" smtClean="0">
                <a:solidFill>
                  <a:schemeClr val="accent6">
                    <a:lumMod val="50000"/>
                  </a:schemeClr>
                </a:solidFill>
              </a:rPr>
              <a:t> ». </a:t>
            </a:r>
            <a:endParaRPr lang="he-IL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0" y="1344513"/>
            <a:ext cx="5715000" cy="46767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86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86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8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8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4" dur="10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86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86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53" dur="2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686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86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7" dur="2000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1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0" dur="20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1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1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3" dur="20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6" dur="2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1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9" dur="20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09" grpId="0"/>
      <p:bldP spid="68615" grpId="0" animBg="1"/>
      <p:bldP spid="68615" grpId="1" animBg="1"/>
      <p:bldP spid="68617" grpId="0" animBg="1"/>
      <p:bldP spid="68617" grpId="1" animBg="1"/>
      <p:bldP spid="13" grpId="0" animBg="1"/>
      <p:bldP spid="13" grpId="1" animBg="1"/>
      <p:bldP spid="13" grpId="2" animBg="1"/>
      <p:bldP spid="21" grpId="0" animBg="1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 txBox="1">
            <a:spLocks/>
          </p:cNvSpPr>
          <p:nvPr/>
        </p:nvSpPr>
        <p:spPr>
          <a:xfrm>
            <a:off x="323528" y="6093296"/>
            <a:ext cx="8227576" cy="648914"/>
          </a:xfrm>
          <a:prstGeom prst="rect">
            <a:avLst/>
          </a:prstGeom>
          <a:solidFill>
            <a:schemeClr val="bg1">
              <a:alpha val="50588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anchor="ctr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>
              <a:buFont typeface="Wingdings 2"/>
              <a:buNone/>
            </a:pPr>
            <a:r>
              <a:rPr lang="en-US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C</a:t>
            </a:r>
            <a:r>
              <a:rPr lang="fr-FR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réé en 1875, il est l’un des plus anciens </a:t>
            </a:r>
            <a:r>
              <a:rPr lang="fr-FR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cafés</a:t>
            </a:r>
            <a:r>
              <a:rPr lang="fr-FR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de Paris.</a:t>
            </a:r>
            <a:endParaRPr lang="en-US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69634" name="Rectangle 4"/>
          <p:cNvSpPr>
            <a:spLocks noGrp="1"/>
          </p:cNvSpPr>
          <p:nvPr>
            <p:ph type="title"/>
          </p:nvPr>
        </p:nvSpPr>
        <p:spPr>
          <a:xfrm>
            <a:off x="250825" y="188640"/>
            <a:ext cx="4681215" cy="1008112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4800" b="1" cap="all" dirty="0" smtClean="0">
                <a:ln w="0"/>
                <a:solidFill>
                  <a:srgbClr val="CC6600"/>
                </a:solidFill>
                <a:effectLst>
                  <a:reflection blurRad="12700" stA="50000" endPos="50000" dist="5000" dir="5400000" sy="-100000" rotWithShape="0"/>
                </a:effectLst>
              </a:rPr>
              <a:t>Les </a:t>
            </a:r>
            <a:r>
              <a:rPr lang="en-US" sz="4800" b="1" cap="all" dirty="0" err="1" smtClean="0">
                <a:ln w="0"/>
                <a:solidFill>
                  <a:srgbClr val="CC6600"/>
                </a:solidFill>
                <a:effectLst>
                  <a:reflection blurRad="12700" stA="50000" endPos="50000" dist="5000" dir="5400000" sy="-100000" rotWithShape="0"/>
                </a:effectLst>
              </a:rPr>
              <a:t>deux</a:t>
            </a:r>
            <a:r>
              <a:rPr lang="en-US" sz="4800" b="1" cap="all" dirty="0" smtClean="0">
                <a:ln w="0"/>
                <a:solidFill>
                  <a:srgbClr val="CC660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en-US" sz="4800" b="1" cap="all" dirty="0" err="1" smtClean="0">
                <a:ln w="0"/>
                <a:solidFill>
                  <a:srgbClr val="CC6600"/>
                </a:solidFill>
                <a:effectLst>
                  <a:reflection blurRad="12700" stA="50000" endPos="50000" dist="5000" dir="5400000" sy="-100000" rotWithShape="0"/>
                </a:effectLst>
              </a:rPr>
              <a:t>magots</a:t>
            </a:r>
            <a:endParaRPr lang="en-US" dirty="0" smtClean="0">
              <a:cs typeface="Arial" charset="0"/>
            </a:endParaRPr>
          </a:p>
        </p:txBody>
      </p:sp>
      <p:pic>
        <p:nvPicPr>
          <p:cNvPr id="69638" name="Picture 18" descr="deux magots (photo Aude Baron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6336704" cy="4752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66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9635" name="Picture 6" descr="ANd9GcQPhvNm89l_aR-oRM26GeaQ1NVRXZTIQ-nLPDcSf-6dTQcKn-1iNUhtr0aMN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2139"/>
          <a:stretch/>
        </p:blipFill>
        <p:spPr bwMode="auto">
          <a:xfrm>
            <a:off x="539552" y="1340769"/>
            <a:ext cx="3528392" cy="3611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ectangle 3"/>
          <p:cNvSpPr txBox="1">
            <a:spLocks/>
          </p:cNvSpPr>
          <p:nvPr/>
        </p:nvSpPr>
        <p:spPr>
          <a:xfrm>
            <a:off x="107504" y="4941168"/>
            <a:ext cx="4112840" cy="1152128"/>
          </a:xfrm>
          <a:prstGeom prst="rect">
            <a:avLst/>
          </a:prstGeom>
          <a:solidFill>
            <a:srgbClr val="F5F3EA">
              <a:alpha val="50980"/>
            </a:srgbClr>
          </a:solidFill>
        </p:spPr>
        <p:txBody>
          <a:bodyPr vert="horz" anchor="ctr">
            <a:normAutofit fontScale="92500"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indent="0" algn="ctr" rtl="0">
              <a:buFont typeface="Wingdings 2"/>
              <a:buNone/>
            </a:pPr>
            <a:r>
              <a:rPr lang="en-US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Ces</a:t>
            </a:r>
            <a:r>
              <a:rPr lang="en-US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r>
              <a:rPr lang="en-US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deux</a:t>
            </a:r>
            <a:r>
              <a:rPr lang="en-US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statues </a:t>
            </a:r>
            <a:r>
              <a:rPr lang="en-US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restent</a:t>
            </a:r>
            <a:r>
              <a:rPr lang="en-US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les </a:t>
            </a:r>
            <a:r>
              <a:rPr lang="en-US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témoi</a:t>
            </a:r>
            <a:r>
              <a:rPr lang="fr-FR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ns de cette époque.</a:t>
            </a:r>
            <a:r>
              <a:rPr lang="en-US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</a:p>
        </p:txBody>
      </p:sp>
      <p:pic>
        <p:nvPicPr>
          <p:cNvPr id="69639" name="Picture 20" descr="medium_les_deux_magots_05_sepi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088" y="-233677"/>
            <a:ext cx="3456384" cy="46707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9" name="Rectangle 3"/>
          <p:cNvSpPr txBox="1">
            <a:spLocks/>
          </p:cNvSpPr>
          <p:nvPr/>
        </p:nvSpPr>
        <p:spPr>
          <a:xfrm>
            <a:off x="806896" y="3055473"/>
            <a:ext cx="4845224" cy="949591"/>
          </a:xfrm>
          <a:prstGeom prst="rect">
            <a:avLst/>
          </a:prstGeom>
          <a:solidFill>
            <a:srgbClr val="F5F3EA">
              <a:alpha val="50980"/>
            </a:srgbClr>
          </a:solidFill>
        </p:spPr>
        <p:txBody>
          <a:bodyPr vert="horz" anchor="ctr">
            <a:normAutofit/>
          </a:bodyPr>
          <a:lstStyle/>
          <a:p>
            <a:pPr marL="274320" indent="-274320" algn="ctr" rtl="0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</a:pPr>
            <a:r>
              <a:rPr lang="en-US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Les g</a:t>
            </a:r>
            <a:r>
              <a:rPr lang="fr-FR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arçons, </a:t>
            </a:r>
            <a:r>
              <a:rPr lang="en-US" sz="2400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selon</a:t>
            </a:r>
            <a:r>
              <a:rPr lang="en-US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US" sz="24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la </a:t>
            </a:r>
            <a:r>
              <a:rPr lang="en-US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tradition,</a:t>
            </a:r>
            <a:r>
              <a:rPr lang="fr-FR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sont toujours en</a:t>
            </a:r>
            <a:r>
              <a:rPr lang="en-US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habit noir et </a:t>
            </a:r>
            <a:r>
              <a:rPr lang="en-US" sz="2400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blanc</a:t>
            </a:r>
            <a:r>
              <a:rPr lang="fr-FR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.</a:t>
            </a:r>
            <a:r>
              <a:rPr lang="en-US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</a:p>
        </p:txBody>
      </p:sp>
      <p:pic>
        <p:nvPicPr>
          <p:cNvPr id="10246" name="Picture 6" descr="http://www.cafeduweb.com/images/upload/lecture/Janet_Flanner_Ernest_Hemingway_Deux_magots_1940_45_25021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3082255"/>
            <a:ext cx="3810000" cy="28670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95536" y="6021288"/>
            <a:ext cx="39644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Janet </a:t>
            </a:r>
            <a:r>
              <a:rPr lang="fr-FR" sz="1600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Flanner</a:t>
            </a:r>
            <a:r>
              <a:rPr lang="fr-FR" sz="16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et Ernest Hemingway au Café des Deux-Magots, 1940-45</a:t>
            </a:r>
            <a:endParaRPr lang="he-IL" sz="1600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0253" name="Picture 13" descr="http://www.paris-bistro.com/business/metier/pics_metier/magot1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577"/>
          <a:stretch/>
        </p:blipFill>
        <p:spPr bwMode="auto">
          <a:xfrm>
            <a:off x="5641189" y="1484784"/>
            <a:ext cx="2846415" cy="3847563"/>
          </a:xfrm>
          <a:prstGeom prst="rect">
            <a:avLst/>
          </a:prstGeom>
          <a:solidFill>
            <a:srgbClr val="F5F3EA">
              <a:alpha val="50980"/>
            </a:srgbClr>
          </a:solidFill>
          <a:extLst/>
        </p:spPr>
      </p:pic>
      <p:sp>
        <p:nvSpPr>
          <p:cNvPr id="2" name="Rectangle 1"/>
          <p:cNvSpPr/>
          <p:nvPr/>
        </p:nvSpPr>
        <p:spPr>
          <a:xfrm>
            <a:off x="3561184" y="1455386"/>
            <a:ext cx="5475312" cy="129266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 rtl="0">
              <a:buFont typeface="Wingdings 2"/>
              <a:buNone/>
            </a:pPr>
            <a:r>
              <a:rPr lang="fr-FR" sz="2600" dirty="0" smtClean="0">
                <a:solidFill>
                  <a:srgbClr val="CC6600"/>
                </a:solidFill>
                <a:latin typeface="+mn-lt"/>
              </a:rPr>
              <a:t>Depuis </a:t>
            </a:r>
            <a:r>
              <a:rPr lang="fr-FR" sz="2600" dirty="0">
                <a:solidFill>
                  <a:srgbClr val="CC6600"/>
                </a:solidFill>
                <a:latin typeface="+mn-lt"/>
              </a:rPr>
              <a:t>1933 </a:t>
            </a:r>
            <a:r>
              <a:rPr lang="fr-FR" sz="2600" dirty="0" smtClean="0">
                <a:solidFill>
                  <a:srgbClr val="CC6600"/>
                </a:solidFill>
                <a:latin typeface="+mn-lt"/>
              </a:rPr>
              <a:t>il a « son » prix littéraire et il </a:t>
            </a:r>
            <a:r>
              <a:rPr lang="fr-FR" sz="2600" dirty="0">
                <a:solidFill>
                  <a:srgbClr val="CC6600"/>
                </a:solidFill>
                <a:latin typeface="+mn-lt"/>
              </a:rPr>
              <a:t>reste « le » café </a:t>
            </a:r>
            <a:r>
              <a:rPr lang="fr-FR" sz="2600" dirty="0" smtClean="0">
                <a:solidFill>
                  <a:srgbClr val="CC6600"/>
                </a:solidFill>
                <a:latin typeface="+mn-lt"/>
              </a:rPr>
              <a:t>culturel de </a:t>
            </a:r>
            <a:r>
              <a:rPr lang="fr-FR" sz="2600" dirty="0">
                <a:solidFill>
                  <a:srgbClr val="CC6600"/>
                </a:solidFill>
                <a:latin typeface="+mn-lt"/>
              </a:rPr>
              <a:t>Saint-Germain des Prés.</a:t>
            </a:r>
            <a:r>
              <a:rPr lang="en-US" sz="2600" dirty="0">
                <a:solidFill>
                  <a:srgbClr val="CC6600"/>
                </a:solidFill>
                <a:latin typeface="+mn-lt"/>
              </a:rPr>
              <a:t> </a:t>
            </a:r>
          </a:p>
        </p:txBody>
      </p:sp>
      <p:pic>
        <p:nvPicPr>
          <p:cNvPr id="10251" name="Picture 11" descr="Une exposition en hommage à Simone de Beauvoi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65403" y="2849190"/>
            <a:ext cx="2358925" cy="23117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4887604" y="4368586"/>
            <a:ext cx="4148892" cy="1292662"/>
          </a:xfrm>
          <a:prstGeom prst="rect">
            <a:avLst/>
          </a:prstGeom>
          <a:solidFill>
            <a:srgbClr val="F5F3EA">
              <a:alpha val="50588"/>
            </a:srgbClr>
          </a:solidFill>
        </p:spPr>
        <p:txBody>
          <a:bodyPr vert="horz" anchor="ctr">
            <a:normAutofit/>
          </a:bodyPr>
          <a:lstStyle/>
          <a:p>
            <a:pPr marL="274320" indent="-274320" algn="ctr" rtl="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</a:pPr>
            <a:r>
              <a:rPr lang="en-US" sz="26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Son nom </a:t>
            </a:r>
            <a:r>
              <a:rPr lang="en-US" sz="2600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vient</a:t>
            </a:r>
            <a:r>
              <a:rPr lang="en-US" sz="26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du </a:t>
            </a:r>
            <a:r>
              <a:rPr lang="en-US" sz="2600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magasin</a:t>
            </a:r>
            <a:r>
              <a:rPr lang="en-US" sz="26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qui </a:t>
            </a:r>
            <a:r>
              <a:rPr lang="en-US" sz="2600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vendait</a:t>
            </a:r>
            <a:r>
              <a:rPr lang="en-US" sz="26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de la </a:t>
            </a:r>
            <a:r>
              <a:rPr lang="en-US" sz="2600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soie</a:t>
            </a:r>
            <a:r>
              <a:rPr lang="en-US" sz="26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US" sz="2600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chinoise</a:t>
            </a:r>
            <a:r>
              <a:rPr lang="fr-FR" sz="26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, </a:t>
            </a:r>
            <a:r>
              <a:rPr lang="en-US" sz="26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en f</a:t>
            </a:r>
            <a:r>
              <a:rPr lang="fr-FR" sz="26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ace.</a:t>
            </a:r>
            <a:r>
              <a:rPr lang="en-US" sz="26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0" y="1090612"/>
            <a:ext cx="5715000" cy="46767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4" dur="20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1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86" dur="20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89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6" dur="2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2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5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8" dur="2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 animBg="1"/>
      <p:bldP spid="11" grpId="1" uiExpand="1" build="p" animBg="1"/>
      <p:bldP spid="69634" grpId="0"/>
      <p:bldP spid="10" grpId="0" uiExpand="1" build="p" animBg="1"/>
      <p:bldP spid="10" grpId="1" uiExpand="1" build="p" animBg="1"/>
      <p:bldP spid="9" grpId="0" uiExpand="1" animBg="1"/>
      <p:bldP spid="9" grpId="1" uiExpand="1" animBg="1"/>
      <p:bldP spid="3" grpId="0"/>
      <p:bldP spid="2" grpId="0"/>
      <p:bldP spid="22" grpId="0" animBg="1"/>
      <p:bldP spid="22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3" name="Picture 15" descr="Brasserie Lip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2420887"/>
            <a:ext cx="2145779" cy="3548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7" name="Rectangle 2"/>
          <p:cNvSpPr>
            <a:spLocks noGrp="1"/>
          </p:cNvSpPr>
          <p:nvPr>
            <p:ph type="title"/>
          </p:nvPr>
        </p:nvSpPr>
        <p:spPr>
          <a:xfrm>
            <a:off x="611560" y="332656"/>
            <a:ext cx="3888432" cy="1143000"/>
          </a:xfrm>
        </p:spPr>
        <p:txBody>
          <a:bodyPr anchor="ctr"/>
          <a:lstStyle/>
          <a:p>
            <a:r>
              <a:rPr lang="en-US" sz="4300" b="1" cap="all" dirty="0" err="1" smtClean="0">
                <a:ln w="0"/>
                <a:solidFill>
                  <a:srgbClr val="CC6600"/>
                </a:solidFill>
                <a:effectLst>
                  <a:reflection blurRad="12700" stA="50000" endPos="50000" dist="5000" dir="5400000" sy="-100000" rotWithShape="0"/>
                </a:effectLst>
              </a:rPr>
              <a:t>Brasserie</a:t>
            </a:r>
            <a:r>
              <a:rPr lang="en-US" dirty="0" smtClean="0">
                <a:cs typeface="Arial" charset="0"/>
              </a:rPr>
              <a:t> </a:t>
            </a:r>
            <a:r>
              <a:rPr lang="en-US" sz="4300" b="1" cap="all" dirty="0" err="1" smtClean="0">
                <a:ln w="0"/>
                <a:solidFill>
                  <a:srgbClr val="CC6600"/>
                </a:solidFill>
                <a:effectLst>
                  <a:reflection blurRad="12700" stA="50000" endPos="50000" dist="5000" dir="5400000" sy="-100000" rotWithShape="0"/>
                </a:effectLst>
              </a:rPr>
              <a:t>Lipp</a:t>
            </a:r>
            <a:endParaRPr lang="en-US" sz="4300" b="1" cap="all" dirty="0" smtClean="0">
              <a:ln w="0"/>
              <a:solidFill>
                <a:srgbClr val="CC66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7350" name="Picture 6" descr="http://hungryinparis.files.wordpress.com/2008/09/brasserie-lip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0386"/>
          <a:stretch>
            <a:fillRect/>
          </a:stretch>
        </p:blipFill>
        <p:spPr bwMode="auto">
          <a:xfrm>
            <a:off x="4344736" y="764704"/>
            <a:ext cx="4475736" cy="5301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מלבן 10"/>
          <p:cNvSpPr/>
          <p:nvPr/>
        </p:nvSpPr>
        <p:spPr>
          <a:xfrm>
            <a:off x="1714501" y="6309320"/>
            <a:ext cx="73585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Elle </a:t>
            </a:r>
            <a:r>
              <a:rPr lang="en-US" sz="2400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</a:t>
            </a:r>
            <a:r>
              <a:rPr lang="en-US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fondée</a:t>
            </a:r>
            <a:r>
              <a:rPr lang="en-US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 1880 par </a:t>
            </a:r>
            <a:r>
              <a:rPr lang="en-US" sz="2400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l'Alsacien</a:t>
            </a:r>
            <a:r>
              <a:rPr lang="en-US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Léonard LIPP</a:t>
            </a:r>
            <a:endParaRPr lang="he-IL" sz="2400" dirty="0">
              <a:solidFill>
                <a:srgbClr val="CC66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4016" y="1837273"/>
            <a:ext cx="56521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fr-FR" sz="20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 menu, on trouve </a:t>
            </a:r>
            <a:r>
              <a:rPr lang="fr-FR" sz="20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 la » </a:t>
            </a:r>
            <a:r>
              <a:rPr lang="fr-FR" sz="20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spécialité alsacienne : la choucroute, </a:t>
            </a:r>
            <a:endParaRPr lang="fr-FR" sz="2000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rtl="0"/>
            <a:r>
              <a:rPr lang="fr-FR" sz="20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mais </a:t>
            </a:r>
            <a:r>
              <a:rPr lang="fr-FR" sz="20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aussi d’autres plats traditionnels.</a:t>
            </a:r>
            <a:endParaRPr lang="he-IL" sz="2000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http://farm1.static.flickr.com/205/501354491_a8dc90ec35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630"/>
          <a:stretch/>
        </p:blipFill>
        <p:spPr bwMode="auto">
          <a:xfrm>
            <a:off x="6115132" y="332656"/>
            <a:ext cx="2561324" cy="58905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recettes-online.fr/upload/recette/0007/080204-020243-choucrout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9169" y="2644463"/>
            <a:ext cx="3323961" cy="24929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5496" y="5517232"/>
            <a:ext cx="44657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fr-FR" sz="20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Brasserie est classée monument historique pour son </a:t>
            </a:r>
            <a:r>
              <a:rPr lang="fr-FR" sz="20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décor</a:t>
            </a:r>
          </a:p>
          <a:p>
            <a:pPr algn="ctr" rtl="0"/>
            <a:r>
              <a:rPr lang="fr-FR" sz="20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0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 Art Moderne » original et intact.</a:t>
            </a:r>
            <a:endParaRPr lang="he-IL" sz="2000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Picture 11" descr="paris_brasserielipp_2502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735" y="1672919"/>
            <a:ext cx="4608289" cy="3628289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3" name="Picture 17" descr="Main Roo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9504" y="61665"/>
            <a:ext cx="4464496" cy="6679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17" descr="Main Room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9504" y="61665"/>
            <a:ext cx="4464496" cy="6679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2" name="Picture 16" descr="http://4.bp.blogspot.com/_L71xaQH5EKQ/TFxr0b90VJI/AAAAAAAAAig/A-mlaOU295E/s1600/P1050377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1083292"/>
            <a:ext cx="3947690" cy="2633740"/>
          </a:xfrm>
          <a:prstGeom prst="rect">
            <a:avLst/>
          </a:prstGeom>
          <a:noFill/>
          <a:scene3d>
            <a:camera prst="perspective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Brassie Lipp in Paris by Sue Dumke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92" y="3216279"/>
            <a:ext cx="3453081" cy="3453081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angle 25"/>
          <p:cNvSpPr/>
          <p:nvPr/>
        </p:nvSpPr>
        <p:spPr>
          <a:xfrm>
            <a:off x="228774" y="2060848"/>
            <a:ext cx="369515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fr-FR" sz="20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Elle respecte </a:t>
            </a:r>
          </a:p>
          <a:p>
            <a:pPr algn="ctr" rtl="0"/>
            <a:r>
              <a:rPr lang="fr-FR" sz="20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 la tenue traditionnelle » </a:t>
            </a:r>
          </a:p>
          <a:p>
            <a:pPr algn="ctr" rtl="0"/>
            <a:r>
              <a:rPr lang="fr-FR" sz="20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 garçons de café… </a:t>
            </a:r>
            <a:endParaRPr lang="he-IL" sz="2000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0" name="Picture 4" descr="brasserie lipp paris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741019"/>
            <a:ext cx="1905000" cy="2971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9"/>
          <p:cNvGrpSpPr/>
          <p:nvPr/>
        </p:nvGrpSpPr>
        <p:grpSpPr>
          <a:xfrm rot="20829717">
            <a:off x="3705031" y="1402050"/>
            <a:ext cx="5071919" cy="3377898"/>
            <a:chOff x="5780456" y="-2258428"/>
            <a:chExt cx="5071919" cy="3377898"/>
          </a:xfrm>
        </p:grpSpPr>
        <p:pic>
          <p:nvPicPr>
            <p:cNvPr id="4104" name="Picture 8" descr="art-lipp-madonna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0456" y="-2258428"/>
              <a:ext cx="5071919" cy="3377898"/>
            </a:xfrm>
            <a:prstGeom prst="rect">
              <a:avLst/>
            </a:prstGeom>
            <a:ln w="190500" cap="sq">
              <a:solidFill>
                <a:schemeClr val="bg1">
                  <a:lumMod val="50000"/>
                </a:schemeClr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8" name="Group 7"/>
            <p:cNvGrpSpPr/>
            <p:nvPr/>
          </p:nvGrpSpPr>
          <p:grpSpPr>
            <a:xfrm>
              <a:off x="8362436" y="-926617"/>
              <a:ext cx="2330244" cy="1875987"/>
              <a:chOff x="8362436" y="-926617"/>
              <a:chExt cx="2330244" cy="1875987"/>
            </a:xfrm>
          </p:grpSpPr>
          <p:sp>
            <p:nvSpPr>
              <p:cNvPr id="6" name="Oval 5"/>
              <p:cNvSpPr/>
              <p:nvPr/>
            </p:nvSpPr>
            <p:spPr>
              <a:xfrm>
                <a:off x="8362436" y="-926617"/>
                <a:ext cx="916072" cy="963488"/>
              </a:xfrm>
              <a:prstGeom prst="ellipse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9180512" y="580038"/>
                <a:ext cx="1512168" cy="369332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</p:spPr>
            <p:txBody>
              <a:bodyPr wrap="square" rtlCol="1">
                <a:spAutoFit/>
              </a:bodyPr>
              <a:lstStyle/>
              <a:p>
                <a:pPr algn="ctr" rtl="0"/>
                <a:r>
                  <a:rPr lang="fr-FR" dirty="0" smtClean="0">
                    <a:solidFill>
                      <a:schemeClr val="bg1"/>
                    </a:solidFill>
                    <a:latin typeface="Arial Rounded MT Bold" pitchFamily="34" charset="0"/>
                  </a:rPr>
                  <a:t>Madonna</a:t>
                </a:r>
                <a:endParaRPr lang="he-IL" dirty="0">
                  <a:solidFill>
                    <a:schemeClr val="bg1"/>
                  </a:solidFill>
                  <a:latin typeface="Arial Rounded MT Bold" pitchFamily="34" charset="0"/>
                </a:endParaRPr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 rot="971039">
            <a:off x="2264625" y="3201287"/>
            <a:ext cx="4473301" cy="2979219"/>
            <a:chOff x="-1268444" y="-1860572"/>
            <a:chExt cx="4473301" cy="2979219"/>
          </a:xfrm>
        </p:grpSpPr>
        <p:pic>
          <p:nvPicPr>
            <p:cNvPr id="4102" name="Picture 6" descr="http://hoostamagazine.com/wp-content/uploads/2010/11/art-lipp-miterrand.jpg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68444" y="-1860572"/>
              <a:ext cx="4473301" cy="2979219"/>
            </a:xfrm>
            <a:prstGeom prst="rect">
              <a:avLst/>
            </a:prstGeom>
            <a:ln w="190500" cap="sq">
              <a:solidFill>
                <a:schemeClr val="bg1">
                  <a:lumMod val="50000"/>
                </a:schemeClr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Oval 27"/>
            <p:cNvSpPr/>
            <p:nvPr/>
          </p:nvSpPr>
          <p:spPr>
            <a:xfrm>
              <a:off x="-252536" y="-1251520"/>
              <a:ext cx="1512168" cy="1539651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95536" y="584174"/>
              <a:ext cx="2657065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 rtlCol="1">
              <a:spAutoFit/>
            </a:bodyPr>
            <a:lstStyle/>
            <a:p>
              <a:pPr algn="ctr" rtl="0"/>
              <a:r>
                <a:rPr lang="fr-FR" dirty="0" smtClean="0">
                  <a:solidFill>
                    <a:schemeClr val="bg1"/>
                  </a:solidFill>
                  <a:latin typeface="Arial Rounded MT Bold" pitchFamily="34" charset="0"/>
                </a:rPr>
                <a:t>François Mitterrand</a:t>
              </a:r>
              <a:endParaRPr lang="he-IL" dirty="0">
                <a:solidFill>
                  <a:schemeClr val="bg1"/>
                </a:solidFill>
                <a:latin typeface="Arial Rounded MT Bold" pitchFamily="34" charset="0"/>
              </a:endParaRPr>
            </a:p>
          </p:txBody>
        </p:sp>
      </p:grpSp>
      <p:sp>
        <p:nvSpPr>
          <p:cNvPr id="17" name="מלבן 16"/>
          <p:cNvSpPr/>
          <p:nvPr/>
        </p:nvSpPr>
        <p:spPr>
          <a:xfrm>
            <a:off x="4732273" y="116632"/>
            <a:ext cx="4212183" cy="707886"/>
          </a:xfrm>
          <a:prstGeom prst="rect">
            <a:avLst/>
          </a:prstGeom>
          <a:solidFill>
            <a:schemeClr val="bg1">
              <a:lumMod val="95000"/>
              <a:alpha val="71000"/>
            </a:schemeClr>
          </a:solidFill>
        </p:spPr>
        <p:txBody>
          <a:bodyPr wrap="square">
            <a:spAutoFit/>
          </a:bodyPr>
          <a:lstStyle/>
          <a:p>
            <a:pPr algn="ctr" rtl="0"/>
            <a:r>
              <a:rPr lang="en-US" sz="20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Beaucoup de </a:t>
            </a:r>
            <a:r>
              <a:rPr lang="fr-FR" sz="20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 clients habituels sont des personnalités connues.</a:t>
            </a:r>
            <a:endParaRPr lang="he-IL" sz="2000" dirty="0">
              <a:solidFill>
                <a:srgbClr val="CC6600"/>
              </a:solidFill>
            </a:endParaRPr>
          </a:p>
        </p:txBody>
      </p:sp>
      <p:pic>
        <p:nvPicPr>
          <p:cNvPr id="16" name="Picture 13" descr="Stex_Lipp_250211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5736" y="1550311"/>
            <a:ext cx="6768752" cy="4975033"/>
          </a:xfrm>
          <a:prstGeom prst="rect">
            <a:avLst/>
          </a:prstGeom>
          <a:ln w="190500" cap="sq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4" name="Rectangle 33"/>
          <p:cNvSpPr/>
          <p:nvPr/>
        </p:nvSpPr>
        <p:spPr>
          <a:xfrm>
            <a:off x="5156448" y="3892986"/>
            <a:ext cx="41680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fr-FR" sz="20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 et … elle respecte ses clients …</a:t>
            </a:r>
            <a:endParaRPr lang="he-IL" sz="2000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0" y="1776561"/>
            <a:ext cx="5715000" cy="46767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0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6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0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0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0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94265E-7 L -0.16858 -0.00208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38" y="-116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2" dur="5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5" dur="5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0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3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7" grpId="0"/>
      <p:bldP spid="11" grpId="0"/>
      <p:bldP spid="11" grpId="1"/>
      <p:bldP spid="11" grpId="2"/>
      <p:bldP spid="11" grpId="3"/>
      <p:bldP spid="3" grpId="0"/>
      <p:bldP spid="3" grpId="1"/>
      <p:bldP spid="2" grpId="0"/>
      <p:bldP spid="2" grpId="1"/>
      <p:bldP spid="26" grpId="0"/>
      <p:bldP spid="26" grpId="1"/>
      <p:bldP spid="26" grpId="3"/>
      <p:bldP spid="17" grpId="0" animBg="1"/>
      <p:bldP spid="34" grpId="0"/>
      <p:bldP spid="34" grpId="1"/>
      <p:bldP spid="34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5" name="Picture 13" descr="C:\Users\1\Desktop\concours civilisation 2011 2012\cafes\Le_Procope_Cafe_Procop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8861"/>
          <a:stretch/>
        </p:blipFill>
        <p:spPr bwMode="auto">
          <a:xfrm>
            <a:off x="145007" y="1340769"/>
            <a:ext cx="8747473" cy="5184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3635896" y="121275"/>
            <a:ext cx="5535118" cy="1723549"/>
          </a:xfrm>
          <a:prstGeom prst="rect">
            <a:avLst/>
          </a:prstGeom>
          <a:solidFill>
            <a:srgbClr val="F2F2EF">
              <a:alpha val="74118"/>
            </a:srgbClr>
          </a:solidFill>
        </p:spPr>
        <p:txBody>
          <a:bodyPr wrap="square">
            <a:spAutoFit/>
          </a:bodyPr>
          <a:lstStyle/>
          <a:p>
            <a:pPr algn="ctr" rtl="0"/>
            <a:r>
              <a:rPr lang="fr-FR" sz="26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En 1686, Francesco </a:t>
            </a:r>
            <a:r>
              <a:rPr lang="fr-FR" sz="2800" b="1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Procopio</a:t>
            </a:r>
            <a:r>
              <a:rPr lang="fr-FR" sz="26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Dei </a:t>
            </a:r>
            <a:r>
              <a:rPr lang="fr-FR" sz="2600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Coltelli</a:t>
            </a:r>
            <a:r>
              <a:rPr lang="fr-FR" sz="26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fr-FR" sz="26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 imaginé le lieu pour cette nouvelle boisson qu’on appelle « café ».</a:t>
            </a:r>
            <a:endParaRPr lang="fr-FR" sz="2600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3908" name="Rectangle 4"/>
          <p:cNvSpPr>
            <a:spLocks noGrp="1"/>
          </p:cNvSpPr>
          <p:nvPr>
            <p:ph type="title"/>
          </p:nvPr>
        </p:nvSpPr>
        <p:spPr>
          <a:xfrm>
            <a:off x="395536" y="188640"/>
            <a:ext cx="3466728" cy="1143000"/>
          </a:xfrm>
        </p:spPr>
        <p:txBody>
          <a:bodyPr anchor="ctr">
            <a:normAutofit/>
          </a:bodyPr>
          <a:lstStyle/>
          <a:p>
            <a:pPr rtl="1">
              <a:defRPr/>
            </a:pPr>
            <a:r>
              <a:rPr lang="en-US" sz="4800" b="1" cap="all" dirty="0" smtClean="0">
                <a:ln w="0"/>
                <a:solidFill>
                  <a:srgbClr val="CC6600"/>
                </a:solidFill>
                <a:effectLst>
                  <a:reflection blurRad="12700" stA="50000" endPos="50000" dist="5000" dir="5400000" sy="-100000" rotWithShape="0"/>
                </a:effectLst>
              </a:rPr>
              <a:t>Le </a:t>
            </a:r>
            <a:r>
              <a:rPr lang="en-US" sz="4800" b="1" cap="all" dirty="0" err="1" smtClean="0">
                <a:ln w="0"/>
                <a:solidFill>
                  <a:srgbClr val="CC6600"/>
                </a:solidFill>
                <a:effectLst>
                  <a:reflection blurRad="12700" stA="50000" endPos="50000" dist="5000" dir="5400000" sy="-100000" rotWithShape="0"/>
                </a:effectLst>
              </a:rPr>
              <a:t>Procope</a:t>
            </a:r>
            <a:endParaRPr lang="en-US" sz="4800" b="1" cap="all" dirty="0" smtClean="0">
              <a:ln w="0"/>
              <a:solidFill>
                <a:srgbClr val="CC66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5" name="Picture 15" descr="http://farm4.static.flickr.com/3079/2393617587_67ce7f45de_z.jpg?zz=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809" r="8640" b="-6156"/>
          <a:stretch>
            <a:fillRect/>
          </a:stretch>
        </p:blipFill>
        <p:spPr bwMode="auto">
          <a:xfrm>
            <a:off x="2604209" y="404664"/>
            <a:ext cx="6649752" cy="63367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674966" y="6093296"/>
            <a:ext cx="6353418" cy="4924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99663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rtl="0"/>
            <a:r>
              <a:rPr lang="fr-FR" sz="26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Il est le premier café littéraire du </a:t>
            </a:r>
            <a:r>
              <a:rPr lang="fr-FR" sz="26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monde.</a:t>
            </a:r>
            <a:endParaRPr lang="he-IL" sz="2600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-252536" y="5129897"/>
            <a:ext cx="34563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fr-FR" sz="26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Le Procope est né : c’est le premier</a:t>
            </a:r>
          </a:p>
          <a:p>
            <a:pPr algn="ctr" rtl="0"/>
            <a:r>
              <a:rPr lang="fr-FR" sz="28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</a:t>
            </a:r>
            <a:r>
              <a:rPr lang="fr-FR" sz="28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 </a:t>
            </a:r>
            <a:r>
              <a:rPr lang="fr-F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café</a:t>
            </a:r>
            <a:r>
              <a:rPr lang="fr-FR" sz="28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 </a:t>
            </a:r>
            <a:r>
              <a:rPr lang="fr-FR" sz="28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». </a:t>
            </a:r>
            <a:endParaRPr lang="he-IL" sz="2800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725634" y="2132856"/>
            <a:ext cx="4446766" cy="324280"/>
          </a:xfrm>
          <a:prstGeom prst="rect">
            <a:avLst/>
          </a:prstGeom>
          <a:noFill/>
          <a:ln w="28575">
            <a:solidFill>
              <a:srgbClr val="AC8B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6" name="Right Arrow 25"/>
          <p:cNvSpPr/>
          <p:nvPr/>
        </p:nvSpPr>
        <p:spPr>
          <a:xfrm rot="1990544">
            <a:off x="2686547" y="1643389"/>
            <a:ext cx="1126245" cy="197410"/>
          </a:xfrm>
          <a:prstGeom prst="rightArrow">
            <a:avLst/>
          </a:prstGeom>
          <a:solidFill>
            <a:srgbClr val="996633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grpSp>
        <p:nvGrpSpPr>
          <p:cNvPr id="4" name="Group 3"/>
          <p:cNvGrpSpPr/>
          <p:nvPr/>
        </p:nvGrpSpPr>
        <p:grpSpPr>
          <a:xfrm>
            <a:off x="107504" y="2276872"/>
            <a:ext cx="4282977" cy="3600400"/>
            <a:chOff x="-1260648" y="713631"/>
            <a:chExt cx="3810000" cy="3259859"/>
          </a:xfrm>
        </p:grpSpPr>
        <p:pic>
          <p:nvPicPr>
            <p:cNvPr id="5124" name="Picture 4" descr="http://www.cafeduweb.com/images/upload/lecture/Verlaine_procope_1899_250211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60648" y="713631"/>
              <a:ext cx="3810000" cy="283845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996633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3" name="Rectangle 2"/>
            <p:cNvSpPr/>
            <p:nvPr/>
          </p:nvSpPr>
          <p:spPr>
            <a:xfrm>
              <a:off x="-1260648" y="3604158"/>
              <a:ext cx="3810000" cy="369332"/>
            </a:xfrm>
            <a:prstGeom prst="rect">
              <a:avLst/>
            </a:prstGeom>
            <a:solidFill>
              <a:schemeClr val="bg1">
                <a:lumMod val="95000"/>
                <a:alpha val="52000"/>
              </a:schemeClr>
            </a:solidFill>
            <a:ln>
              <a:solidFill>
                <a:srgbClr val="996633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r-FR" dirty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Paul Verlaine au Procope, </a:t>
              </a:r>
              <a:r>
                <a:rPr lang="fr-FR" dirty="0" smtClean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1899</a:t>
              </a:r>
              <a:endParaRPr lang="fr-FR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" name="קבוצה 25"/>
          <p:cNvGrpSpPr/>
          <p:nvPr/>
        </p:nvGrpSpPr>
        <p:grpSpPr>
          <a:xfrm>
            <a:off x="4499992" y="908720"/>
            <a:ext cx="4464496" cy="3958698"/>
            <a:chOff x="683569" y="2054469"/>
            <a:chExt cx="5256584" cy="4309399"/>
          </a:xfrm>
        </p:grpSpPr>
        <p:pic>
          <p:nvPicPr>
            <p:cNvPr id="27" name="Picture 5" descr="284632_121281021300526_121022611326367_134637_5606344_n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2054469"/>
              <a:ext cx="5183187" cy="352742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996633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28" name="Rectangle 6"/>
            <p:cNvSpPr>
              <a:spLocks noChangeArrowheads="1"/>
            </p:cNvSpPr>
            <p:nvPr/>
          </p:nvSpPr>
          <p:spPr bwMode="auto">
            <a:xfrm>
              <a:off x="683569" y="5660279"/>
              <a:ext cx="5256584" cy="703589"/>
            </a:xfrm>
            <a:prstGeom prst="rect">
              <a:avLst/>
            </a:prstGeom>
            <a:solidFill>
              <a:schemeClr val="bg1">
                <a:lumMod val="95000"/>
                <a:alpha val="52000"/>
              </a:schemeClr>
            </a:solidFill>
            <a:ln>
              <a:solidFill>
                <a:srgbClr val="996633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Voltaire, Condorcet, Diderot </a:t>
              </a:r>
            </a:p>
            <a:p>
              <a:pPr algn="ctr"/>
              <a:r>
                <a:rPr lang="en-US" dirty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et </a:t>
              </a:r>
              <a:r>
                <a:rPr lang="en-US" dirty="0" err="1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leurs</a:t>
              </a:r>
              <a:r>
                <a:rPr lang="en-US" dirty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dirty="0" err="1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amis</a:t>
              </a:r>
              <a:r>
                <a:rPr lang="en-US" dirty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dirty="0" err="1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philosophes</a:t>
              </a:r>
              <a:r>
                <a:rPr lang="en-US" dirty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au </a:t>
              </a:r>
              <a:r>
                <a:rPr lang="en-US" dirty="0" err="1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Procope</a:t>
              </a:r>
              <a:r>
                <a:rPr lang="he-IL" dirty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</a:p>
          </p:txBody>
        </p:sp>
      </p:grpSp>
      <p:pic>
        <p:nvPicPr>
          <p:cNvPr id="66568" name="Picture 8" descr="ANd9GcTqyZx816YWWiBv6Fu1x6v-g_XX2OD_AgOdX_CrvylMH2TSxna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1942" y="142252"/>
            <a:ext cx="1853952" cy="3082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179512" y="1272242"/>
            <a:ext cx="457200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fr-FR" sz="26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Sa décoration témoigne des événements historiques qui se sont passés à Paris.</a:t>
            </a:r>
            <a:endParaRPr lang="he-IL" sz="2600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3078" name="Picture 6" descr="http://www.procope.com/wp-content/uploads/galerie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9072" y="2708920"/>
            <a:ext cx="6443328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procope.com/wp-content/uploads/galerie15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5069" y="2746720"/>
            <a:ext cx="6385323" cy="335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6" name="Picture 12" descr="201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0072" y="601850"/>
            <a:ext cx="3456384" cy="51897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30" name="Group 29"/>
          <p:cNvGrpSpPr/>
          <p:nvPr/>
        </p:nvGrpSpPr>
        <p:grpSpPr>
          <a:xfrm>
            <a:off x="539552" y="3365634"/>
            <a:ext cx="3528392" cy="2871678"/>
            <a:chOff x="8360819" y="-2259632"/>
            <a:chExt cx="2619893" cy="2151598"/>
          </a:xfrm>
        </p:grpSpPr>
        <p:pic>
          <p:nvPicPr>
            <p:cNvPr id="3087" name="Picture 15" descr="http://t1.gstatic.com/images?q=tbn:ANd9GcSUiRuIVDVnJBC9_dJWQXo0ml-UNAsbw-O0UFTWMGaz4uuDmcMm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61337" y="-2259632"/>
              <a:ext cx="2619375" cy="1743076"/>
            </a:xfrm>
            <a:prstGeom prst="rect">
              <a:avLst/>
            </a:prstGeom>
            <a:ln>
              <a:noFill/>
            </a:ln>
            <a:effectLst>
              <a:glow rad="101600">
                <a:srgbClr val="996633">
                  <a:alpha val="60000"/>
                </a:srgbClr>
              </a:glow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" name="Rectangle 42"/>
            <p:cNvSpPr/>
            <p:nvPr/>
          </p:nvSpPr>
          <p:spPr>
            <a:xfrm>
              <a:off x="8360819" y="-477366"/>
              <a:ext cx="2601127" cy="369332"/>
            </a:xfrm>
            <a:prstGeom prst="rect">
              <a:avLst/>
            </a:prstGeom>
            <a:solidFill>
              <a:schemeClr val="bg1">
                <a:lumMod val="95000"/>
                <a:alpha val="52000"/>
              </a:schemeClr>
            </a:solidFill>
            <a:ln>
              <a:solidFill>
                <a:srgbClr val="996633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r-FR" dirty="0" smtClean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La table de Voltaire.</a:t>
              </a:r>
              <a:endParaRPr lang="he-IL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851675" y="601850"/>
            <a:ext cx="3680765" cy="4961230"/>
            <a:chOff x="5681907" y="4391265"/>
            <a:chExt cx="2850533" cy="3718255"/>
          </a:xfrm>
        </p:grpSpPr>
        <p:sp>
          <p:nvSpPr>
            <p:cNvPr id="7" name="Rectangle 6"/>
            <p:cNvSpPr/>
            <p:nvPr/>
          </p:nvSpPr>
          <p:spPr>
            <a:xfrm>
              <a:off x="5681907" y="7740188"/>
              <a:ext cx="2850533" cy="369332"/>
            </a:xfrm>
            <a:prstGeom prst="rect">
              <a:avLst/>
            </a:prstGeom>
            <a:solidFill>
              <a:schemeClr val="bg1">
                <a:lumMod val="95000"/>
                <a:alpha val="52000"/>
              </a:schemeClr>
            </a:solidFill>
            <a:ln>
              <a:solidFill>
                <a:srgbClr val="996633"/>
              </a:solidFill>
            </a:ln>
          </p:spPr>
          <p:txBody>
            <a:bodyPr wrap="square">
              <a:spAutoFit/>
            </a:bodyPr>
            <a:lstStyle/>
            <a:p>
              <a:pPr algn="ctr" rtl="0"/>
              <a:r>
                <a:rPr lang="fr-FR" dirty="0" smtClean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Le </a:t>
              </a:r>
              <a:r>
                <a:rPr lang="fr-FR" dirty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bicorne de </a:t>
              </a:r>
              <a:r>
                <a:rPr lang="fr-FR" dirty="0" smtClean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Napoléon.</a:t>
              </a:r>
              <a:endParaRPr lang="he-IL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68593" y="4391265"/>
              <a:ext cx="2677160" cy="3251200"/>
            </a:xfrm>
            <a:prstGeom prst="rect">
              <a:avLst/>
            </a:prstGeom>
            <a:ln>
              <a:noFill/>
            </a:ln>
            <a:effectLst>
              <a:glow rad="101600">
                <a:srgbClr val="996633">
                  <a:alpha val="60000"/>
                </a:srgbClr>
              </a:glow>
              <a:softEdge rad="112500"/>
            </a:effectLst>
          </p:spPr>
        </p:pic>
      </p:grpSp>
      <p:sp>
        <p:nvSpPr>
          <p:cNvPr id="12" name="Rectangle 11"/>
          <p:cNvSpPr/>
          <p:nvPr/>
        </p:nvSpPr>
        <p:spPr>
          <a:xfrm>
            <a:off x="107504" y="1772816"/>
            <a:ext cx="4572000" cy="892552"/>
          </a:xfrm>
          <a:prstGeom prst="rect">
            <a:avLst/>
          </a:prstGeom>
          <a:solidFill>
            <a:schemeClr val="bg1">
              <a:lumMod val="95000"/>
              <a:alpha val="52000"/>
            </a:schemeClr>
          </a:solidFill>
          <a:ln>
            <a:solidFill>
              <a:srgbClr val="996633"/>
            </a:solidFill>
          </a:ln>
        </p:spPr>
        <p:txBody>
          <a:bodyPr wrap="square">
            <a:spAutoFit/>
          </a:bodyPr>
          <a:lstStyle/>
          <a:p>
            <a:pPr algn="ctr" rtl="0"/>
            <a:r>
              <a:rPr lang="fr-FR" sz="24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traditionnel </a:t>
            </a:r>
            <a:r>
              <a:rPr lang="fr-F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coq au vin </a:t>
            </a:r>
            <a:endParaRPr lang="fr-FR" sz="24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rtl="0"/>
            <a:r>
              <a:rPr lang="fr-FR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 </a:t>
            </a:r>
            <a:r>
              <a:rPr lang="fr-FR" sz="24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vedette de la carte</a:t>
            </a:r>
            <a:endParaRPr lang="he-IL" sz="2400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032" y="2708920"/>
            <a:ext cx="3141376" cy="2823262"/>
          </a:xfrm>
          <a:prstGeom prst="rect">
            <a:avLst/>
          </a:prstGeom>
          <a:ln>
            <a:noFill/>
          </a:ln>
          <a:effectLst>
            <a:glow rad="101600">
              <a:srgbClr val="CC6600">
                <a:alpha val="60000"/>
              </a:srgb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0" y="1920577"/>
            <a:ext cx="5715000" cy="46767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123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0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27475E-6 L 0.00799 -0.40703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20352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8" dur="10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8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7" dur="1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052 0.0044 L -0.5356 0.41166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53" y="20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6" dur="1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9" dur="10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5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5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5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23908" grpId="0"/>
      <p:bldP spid="8" grpId="0" animBg="1"/>
      <p:bldP spid="8" grpId="1" animBg="1"/>
      <p:bldP spid="13" grpId="0"/>
      <p:bldP spid="13" grpId="1"/>
      <p:bldP spid="13" grpId="3"/>
      <p:bldP spid="20" grpId="0" animBg="1"/>
      <p:bldP spid="20" grpId="1" animBg="1"/>
      <p:bldP spid="26" grpId="0" animBg="1"/>
      <p:bldP spid="26" grpId="1" animBg="1"/>
      <p:bldP spid="11" grpId="0"/>
      <p:bldP spid="11" grpId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כותרת 1"/>
          <p:cNvSpPr>
            <a:spLocks noGrp="1"/>
          </p:cNvSpPr>
          <p:nvPr>
            <p:ph type="title"/>
          </p:nvPr>
        </p:nvSpPr>
        <p:spPr>
          <a:xfrm>
            <a:off x="467544" y="-27384"/>
            <a:ext cx="3898776" cy="1143000"/>
          </a:xfrm>
        </p:spPr>
        <p:txBody>
          <a:bodyPr anchor="t">
            <a:normAutofit/>
          </a:bodyPr>
          <a:lstStyle/>
          <a:p>
            <a:pPr eaLnBrk="1" hangingPunct="1"/>
            <a:r>
              <a:rPr lang="fr-FR" sz="4300" b="1" cap="all" dirty="0" smtClean="0">
                <a:ln w="0"/>
                <a:solidFill>
                  <a:srgbClr val="CC6600"/>
                </a:solidFill>
                <a:effectLst>
                  <a:reflection blurRad="12700" stA="50000" endPos="50000" dist="5000" dir="5400000" sy="-100000" rotWithShape="0"/>
                </a:effectLst>
              </a:rPr>
              <a:t>Le Grand Café</a:t>
            </a:r>
            <a:endParaRPr lang="he-IL" sz="4300" b="1" cap="all" dirty="0" smtClean="0">
              <a:ln w="0"/>
              <a:solidFill>
                <a:srgbClr val="CC66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3" name="מציין מיקום תוכן 2"/>
          <p:cNvSpPr>
            <a:spLocks noGrp="1"/>
          </p:cNvSpPr>
          <p:nvPr>
            <p:ph idx="1"/>
          </p:nvPr>
        </p:nvSpPr>
        <p:spPr>
          <a:xfrm>
            <a:off x="4106348" y="418356"/>
            <a:ext cx="4650744" cy="850404"/>
          </a:xfrm>
          <a:scene3d>
            <a:camera prst="obliqueTopRight"/>
            <a:lightRig rig="threePt" dir="t"/>
          </a:scene3d>
        </p:spPr>
        <p:txBody>
          <a:bodyPr anchor="ctr">
            <a:noAutofit/>
          </a:bodyPr>
          <a:lstStyle/>
          <a:p>
            <a:pPr marL="0" indent="0" algn="ctr" rtl="0" eaLnBrk="1" hangingPunct="1">
              <a:buNone/>
              <a:tabLst>
                <a:tab pos="0" algn="l"/>
              </a:tabLst>
            </a:pPr>
            <a:r>
              <a:rPr lang="fr-FR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   Le Grand Café a été </a:t>
            </a:r>
            <a:r>
              <a:rPr lang="fr-FR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créé pour l'inauguration </a:t>
            </a:r>
          </a:p>
          <a:p>
            <a:pPr marL="0" indent="0" algn="ctr" rtl="0" eaLnBrk="1" hangingPunct="1">
              <a:buNone/>
              <a:tabLst>
                <a:tab pos="0" algn="l"/>
              </a:tabLst>
            </a:pPr>
            <a:r>
              <a:rPr lang="fr-FR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de l'Opéra de Paris en 1875.</a:t>
            </a:r>
            <a:endParaRPr lang="he-IL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5" name="מציין מיקום תוכן 2"/>
          <p:cNvSpPr txBox="1">
            <a:spLocks/>
          </p:cNvSpPr>
          <p:nvPr/>
        </p:nvSpPr>
        <p:spPr>
          <a:xfrm>
            <a:off x="683568" y="6021288"/>
            <a:ext cx="6408712" cy="72008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S</a:t>
            </a: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a</a:t>
            </a:r>
            <a:r>
              <a:rPr kumimoji="0" lang="fr-FR" sz="2600" b="0" i="0" u="none" strike="noStrike" kern="1200" cap="none" spc="0" normalizeH="0" noProof="0" dirty="0" smtClean="0">
                <a:ln>
                  <a:noFill/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 décoration est de s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tyle</a:t>
            </a:r>
            <a:r>
              <a:rPr kumimoji="0" lang="en-US" sz="2600" b="0" i="0" u="none" strike="noStrike" kern="1200" cap="none" spc="0" normalizeH="0" noProof="0" dirty="0" smtClean="0">
                <a:ln>
                  <a:noFill/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Art Nouveau </a:t>
            </a:r>
          </a:p>
        </p:txBody>
      </p:sp>
      <p:pic>
        <p:nvPicPr>
          <p:cNvPr id="17" name="Picture 14" descr="5331416344_9dc74f36e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797"/>
          <a:stretch>
            <a:fillRect/>
          </a:stretch>
        </p:blipFill>
        <p:spPr bwMode="auto">
          <a:xfrm>
            <a:off x="539552" y="908720"/>
            <a:ext cx="7128792" cy="5265732"/>
          </a:xfrm>
          <a:prstGeom prst="rect">
            <a:avLst/>
          </a:prstGeom>
          <a:noFill/>
          <a:effectLst>
            <a:glow rad="101600">
              <a:srgbClr val="CC6600">
                <a:alpha val="60000"/>
              </a:srgbClr>
            </a:glow>
          </a:effectLst>
        </p:spPr>
      </p:pic>
      <p:pic>
        <p:nvPicPr>
          <p:cNvPr id="18" name="Picture 7" descr="postcardcafedescapucines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6760" y="836712"/>
            <a:ext cx="7709656" cy="5256584"/>
          </a:xfrm>
          <a:prstGeom prst="rect">
            <a:avLst/>
          </a:prstGeom>
          <a:noFill/>
          <a:effectLst>
            <a:glow rad="101600">
              <a:srgbClr val="CC6600">
                <a:alpha val="60000"/>
              </a:srgbClr>
            </a:glow>
          </a:effectLst>
        </p:spPr>
      </p:pic>
      <p:pic>
        <p:nvPicPr>
          <p:cNvPr id="20" name="Picture 10" descr="Cin%C3%A9matograph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279" y="1556792"/>
            <a:ext cx="3095625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19" name="Rectangle 3"/>
          <p:cNvSpPr txBox="1">
            <a:spLocks/>
          </p:cNvSpPr>
          <p:nvPr/>
        </p:nvSpPr>
        <p:spPr>
          <a:xfrm>
            <a:off x="323528" y="5805264"/>
            <a:ext cx="8820472" cy="980728"/>
          </a:xfrm>
          <a:prstGeom prst="rect">
            <a:avLst/>
          </a:prstGeom>
        </p:spPr>
        <p:txBody>
          <a:bodyPr vert="horz">
            <a:normAutofit fontScale="92500"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  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uLnTx/>
                <a:uFillTx/>
                <a:latin typeface="Arial" charset="0"/>
                <a:ea typeface="+mn-ea"/>
                <a:cs typeface="Arial" charset="0"/>
              </a:rPr>
              <a:t>Le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uLnTx/>
                <a:uFillTx/>
                <a:latin typeface="+mj-lt"/>
              </a:rPr>
              <a:t>28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C6600"/>
                </a:solidFill>
                <a:uLnTx/>
                <a:uFillTx/>
                <a:latin typeface="+mj-lt"/>
              </a:rPr>
              <a:t>décembre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uLnTx/>
                <a:uFillTx/>
                <a:latin typeface="+mj-lt"/>
              </a:rPr>
              <a:t> 1895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uLnTx/>
                <a:uFillTx/>
                <a:latin typeface="+mj-lt"/>
              </a:rPr>
              <a:t>,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uLnTx/>
                <a:uFillTx/>
                <a:latin typeface="+mj-lt"/>
              </a:rPr>
              <a:t> les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C6600"/>
                </a:solidFill>
                <a:uLnTx/>
                <a:uFillTx/>
                <a:latin typeface="+mj-lt"/>
              </a:rPr>
              <a:t>Fr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uLnTx/>
                <a:uFillTx/>
                <a:latin typeface="+mj-lt"/>
              </a:rPr>
              <a:t>ères</a:t>
            </a:r>
            <a:r>
              <a:rPr kumimoji="0" lang="fr-FR" sz="2800" b="0" i="0" u="none" strike="noStrike" kern="1200" cap="none" spc="0" normalizeH="0" noProof="0" dirty="0" smtClean="0">
                <a:ln>
                  <a:noFill/>
                </a:ln>
                <a:solidFill>
                  <a:srgbClr val="CC6600"/>
                </a:solidFill>
                <a:uLnTx/>
                <a:uFillTx/>
                <a:latin typeface="+mj-lt"/>
              </a:rPr>
              <a:t> Lumière font </a:t>
            </a:r>
            <a:r>
              <a:rPr lang="fr-FR" sz="2800" dirty="0" err="1">
                <a:solidFill>
                  <a:srgbClr val="CC6600"/>
                </a:solidFill>
                <a:latin typeface="+mj-lt"/>
              </a:rPr>
              <a:t>a</a:t>
            </a:r>
            <a:r>
              <a:rPr kumimoji="0" lang="fr-FR" sz="2800" b="0" i="0" u="none" strike="noStrike" kern="1200" cap="none" spc="0" normalizeH="0" noProof="0" dirty="0" smtClean="0">
                <a:ln>
                  <a:noFill/>
                </a:ln>
                <a:solidFill>
                  <a:srgbClr val="CC6600"/>
                </a:solidFill>
                <a:uLnTx/>
                <a:uFillTx/>
                <a:latin typeface="+mj-lt"/>
              </a:rPr>
              <a:t>u sous-sol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CC6600"/>
              </a:solidFill>
              <a:uLnTx/>
              <a:uFillTx/>
              <a:latin typeface="+mj-lt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uLnTx/>
                <a:uFillTx/>
                <a:latin typeface="+mj-lt"/>
              </a:rPr>
              <a:t>la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uLnTx/>
                <a:uFillTx/>
                <a:latin typeface="+mj-lt"/>
              </a:rPr>
              <a:t>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</a:rPr>
              <a:t>première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</a:rPr>
              <a:t> </a:t>
            </a:r>
            <a:r>
              <a:rPr lang="en-US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projection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uLnTx/>
                <a:uFillTx/>
                <a:latin typeface="+mj-lt"/>
              </a:rPr>
              <a:t> </a:t>
            </a:r>
            <a:r>
              <a:rPr lang="en-US" sz="2800" b="1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cinématographique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uLnTx/>
                <a:uFillTx/>
                <a:latin typeface="+mj-lt"/>
              </a:rPr>
              <a:t> </a:t>
            </a:r>
            <a:r>
              <a:rPr lang="en-US" sz="2800" b="1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publique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uLnTx/>
                <a:uFillTx/>
                <a:latin typeface="+mj-lt"/>
              </a:rPr>
              <a:t> et </a:t>
            </a:r>
            <a:r>
              <a:rPr lang="en-US" sz="2800" b="1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payante</a:t>
            </a:r>
            <a:endParaRPr lang="en-US" sz="28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6147" name="Picture 3" descr="C:\Users\1\Desktop\concours civilisation 2011 2012\cafes\accueil-slideshow-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296" y="1124744"/>
            <a:ext cx="7961176" cy="5294492"/>
          </a:xfrm>
          <a:prstGeom prst="rect">
            <a:avLst/>
          </a:prstGeom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  <a:reflection blurRad="12700" stA="30000" endPos="30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http://www.quizz.biz/uploads/quizz/231864/4_nzk1s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1861705"/>
            <a:ext cx="7783664" cy="408757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3"/>
          <p:cNvSpPr txBox="1">
            <a:spLocks/>
          </p:cNvSpPr>
          <p:nvPr/>
        </p:nvSpPr>
        <p:spPr>
          <a:xfrm>
            <a:off x="251520" y="6165304"/>
            <a:ext cx="8329358" cy="6926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S</a:t>
            </a: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a</a:t>
            </a:r>
            <a:r>
              <a:rPr kumimoji="0" lang="fr-FR" sz="2600" b="0" i="0" u="none" strike="noStrike" kern="1200" cap="none" spc="0" normalizeH="0" noProof="0" dirty="0" smtClean="0">
                <a:ln>
                  <a:noFill/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 verrière « Art Déco » est magnifique !!!</a:t>
            </a:r>
            <a:endParaRPr kumimoji="0" lang="en-US" sz="2600" b="0" i="0" u="none" strike="noStrike" kern="1200" cap="none" spc="0" normalizeH="0" baseline="0" noProof="0" dirty="0" smtClean="0">
              <a:ln>
                <a:noFill/>
              </a:ln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Arial" charset="0"/>
            </a:endParaRPr>
          </a:p>
        </p:txBody>
      </p:sp>
      <p:pic>
        <p:nvPicPr>
          <p:cNvPr id="6146" name="Picture 2" descr="http://medias.enjoyourparis.com/medias/pro/201103/5/cdaeeb9b6705693acb4a4b515989206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68228" y="1772816"/>
            <a:ext cx="3192204" cy="4788308"/>
          </a:xfrm>
          <a:prstGeom prst="rect">
            <a:avLst/>
          </a:prstGeom>
          <a:noFill/>
          <a:effectLst>
            <a:glow rad="101600">
              <a:srgbClr val="CC6600">
                <a:alpha val="60000"/>
              </a:srgb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1\Desktop\concours civilisation 2011 2012\cafes\footer-photo-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219" y="1755068"/>
            <a:ext cx="4238773" cy="3474132"/>
          </a:xfrm>
          <a:prstGeom prst="rect">
            <a:avLst/>
          </a:prstGeom>
          <a:noFill/>
          <a:effectLst>
            <a:glow rad="101600">
              <a:srgbClr val="CC6600">
                <a:alpha val="60000"/>
              </a:srgb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1619673" y="784183"/>
            <a:ext cx="6984776" cy="4949073"/>
            <a:chOff x="1689663" y="1622652"/>
            <a:chExt cx="6308761" cy="4326628"/>
          </a:xfrm>
        </p:grpSpPr>
        <p:pic>
          <p:nvPicPr>
            <p:cNvPr id="6149" name="Picture 5" descr="http://revues.mshparisnord.org/appareil/docannexe/image/130/img-1.pn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9663" y="1622652"/>
              <a:ext cx="6308761" cy="42986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Rectangle 3"/>
            <p:cNvSpPr txBox="1">
              <a:spLocks/>
            </p:cNvSpPr>
            <p:nvPr/>
          </p:nvSpPr>
          <p:spPr>
            <a:xfrm>
              <a:off x="1697724" y="5589240"/>
              <a:ext cx="6300700" cy="360040"/>
            </a:xfrm>
            <a:prstGeom prst="rect">
              <a:avLst/>
            </a:prstGeom>
            <a:solidFill>
              <a:srgbClr val="F5F3EA">
                <a:alpha val="50196"/>
              </a:srgbClr>
            </a:solidFill>
          </p:spPr>
          <p:txBody>
            <a:bodyPr vert="horz">
              <a:normAutofit fontScale="92500"/>
            </a:bodyPr>
            <a:lstStyle/>
            <a:p>
              <a:pPr marL="274320" marR="0" lvl="0" indent="-27432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3"/>
                </a:buClr>
                <a:buSzPct val="95000"/>
                <a:buFont typeface="Wingdings 2"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</a:rPr>
                <a:t>   Le sous</a:t>
              </a:r>
              <a:r>
                <a:rPr kumimoji="0" lang="fr-FR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</a:rPr>
                <a:t>-sol</a:t>
              </a:r>
              <a:r>
                <a:rPr kumimoji="0" lang="fr-FR" sz="2000" b="0" i="0" u="none" strike="noStrike" kern="1200" cap="none" spc="0" normalizeH="0" noProof="0" dirty="0" smtClean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</a:rPr>
                <a:t> du Grand Café, le jour de la première projection.</a:t>
              </a:r>
              <a:endPara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508104" y="1038612"/>
            <a:ext cx="1728192" cy="1526292"/>
            <a:chOff x="5508104" y="-531440"/>
            <a:chExt cx="1728192" cy="1526292"/>
          </a:xfrm>
        </p:grpSpPr>
        <p:grpSp>
          <p:nvGrpSpPr>
            <p:cNvPr id="3" name="Group 2"/>
            <p:cNvGrpSpPr/>
            <p:nvPr/>
          </p:nvGrpSpPr>
          <p:grpSpPr>
            <a:xfrm>
              <a:off x="5508104" y="-531440"/>
              <a:ext cx="1728192" cy="1390924"/>
              <a:chOff x="5508104" y="-531440"/>
              <a:chExt cx="1728192" cy="1390924"/>
            </a:xfrm>
          </p:grpSpPr>
          <p:pic>
            <p:nvPicPr>
              <p:cNvPr id="57350" name="Picture 6" descr="http://farm5.static.flickr.com/4068/4660055196_759bcf7f15.jpg"/>
              <p:cNvPicPr>
                <a:picLocks noChangeAspect="1" noChangeArrowheads="1"/>
              </p:cNvPicPr>
              <p:nvPr/>
            </p:nvPicPr>
            <p:blipFill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1512" t="6048" r="1721" b="9281"/>
              <a:stretch>
                <a:fillRect/>
              </a:stretch>
            </p:blipFill>
            <p:spPr bwMode="auto">
              <a:xfrm>
                <a:off x="5508104" y="-531440"/>
                <a:ext cx="1728192" cy="13909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softEdge rad="127000"/>
              </a:effectLst>
            </p:spPr>
          </p:pic>
          <p:pic>
            <p:nvPicPr>
              <p:cNvPr id="57348" name="Picture 4" descr="http://hebergement.u-psud.fr/evolutionphoto/images/stories/Miniatures/arroseur-arros---1895-.jpg"/>
              <p:cNvPicPr>
                <a:picLocks noChangeAspect="1" noChangeArrowheads="1"/>
              </p:cNvPicPr>
              <p:nvPr/>
            </p:nvPicPr>
            <p:blipFill>
              <a:blip r:embed="rId1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05137" y="-365854"/>
                <a:ext cx="1146027" cy="12025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softEdge rad="127000"/>
              </a:effectLst>
            </p:spPr>
          </p:pic>
        </p:grpSp>
        <p:sp>
          <p:nvSpPr>
            <p:cNvPr id="6" name="TextBox 5"/>
            <p:cNvSpPr txBox="1"/>
            <p:nvPr/>
          </p:nvSpPr>
          <p:spPr>
            <a:xfrm>
              <a:off x="5657388" y="717853"/>
              <a:ext cx="1520773" cy="276999"/>
            </a:xfrm>
            <a:prstGeom prst="rect">
              <a:avLst/>
            </a:prstGeom>
            <a:solidFill>
              <a:schemeClr val="bg2">
                <a:lumMod val="75000"/>
                <a:alpha val="36863"/>
              </a:schemeClr>
            </a:solidFill>
          </p:spPr>
          <p:txBody>
            <a:bodyPr wrap="square" rtlCol="1" anchor="ctr">
              <a:spAutoFit/>
            </a:bodyPr>
            <a:lstStyle/>
            <a:p>
              <a:pPr algn="ctr" rtl="0"/>
              <a:r>
                <a:rPr lang="fr-FR" sz="12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L’arroseur arrosé</a:t>
              </a:r>
              <a:endParaRPr lang="he-IL" sz="1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Group 6"/>
          <p:cNvGrpSpPr>
            <a:grpSpLocks/>
          </p:cNvGrpSpPr>
          <p:nvPr/>
        </p:nvGrpSpPr>
        <p:grpSpPr bwMode="auto">
          <a:xfrm>
            <a:off x="5746948" y="1938402"/>
            <a:ext cx="2857500" cy="2398714"/>
            <a:chOff x="2744" y="2795"/>
            <a:chExt cx="1800" cy="1511"/>
          </a:xfrm>
          <a:effectLst>
            <a:glow rad="228600">
              <a:schemeClr val="accent4">
                <a:satMod val="175000"/>
                <a:alpha val="40000"/>
              </a:schemeClr>
            </a:glow>
          </a:effectLst>
        </p:grpSpPr>
        <p:pic>
          <p:nvPicPr>
            <p:cNvPr id="22" name="Picture 7" descr="les-freres-lumiere-photo-dauguste-et-louis-en-1895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4" y="2795"/>
              <a:ext cx="1800" cy="1152"/>
            </a:xfrm>
            <a:prstGeom prst="ellipse">
              <a:avLst/>
            </a:prstGeom>
            <a:ln w="63500" cap="rnd">
              <a:solidFill>
                <a:srgbClr val="D9D9D9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23" name="Text Box 8"/>
            <p:cNvSpPr txBox="1">
              <a:spLocks noChangeArrowheads="1"/>
            </p:cNvSpPr>
            <p:nvPr/>
          </p:nvSpPr>
          <p:spPr bwMode="auto">
            <a:xfrm>
              <a:off x="2835" y="4015"/>
              <a:ext cx="1588" cy="291"/>
            </a:xfrm>
            <a:prstGeom prst="rect">
              <a:avLst/>
            </a:prstGeom>
            <a:noFill/>
            <a:ln w="9525">
              <a:solidFill>
                <a:srgbClr val="D9D9D9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rtl="0">
                <a:spcBef>
                  <a:spcPct val="50000"/>
                </a:spcBef>
              </a:pPr>
              <a:r>
                <a:rPr lang="en-US" sz="2400" dirty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Les </a:t>
              </a:r>
              <a:r>
                <a:rPr lang="en-US" sz="2400" dirty="0" err="1" smtClean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fr</a:t>
              </a:r>
              <a:r>
                <a:rPr lang="fr-FR" sz="2400" dirty="0" err="1" smtClean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èr</a:t>
              </a:r>
              <a:r>
                <a:rPr lang="en-US" sz="2400" dirty="0" err="1" smtClean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es</a:t>
              </a:r>
              <a:r>
                <a:rPr lang="en-US" sz="2400" dirty="0" smtClean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</a:t>
              </a:r>
              <a:r>
                <a:rPr lang="en-US" sz="2400" dirty="0" err="1" smtClean="0">
                  <a:solidFill>
                    <a:srgbClr val="CC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Lumière</a:t>
              </a:r>
              <a:endParaRPr lang="en-US" sz="24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771800" y="4099104"/>
            <a:ext cx="3672408" cy="2786280"/>
            <a:chOff x="6588224" y="-1827584"/>
            <a:chExt cx="3672408" cy="2786280"/>
          </a:xfrm>
        </p:grpSpPr>
        <p:grpSp>
          <p:nvGrpSpPr>
            <p:cNvPr id="34" name="Group 33"/>
            <p:cNvGrpSpPr/>
            <p:nvPr/>
          </p:nvGrpSpPr>
          <p:grpSpPr>
            <a:xfrm>
              <a:off x="6588224" y="-1827584"/>
              <a:ext cx="3672408" cy="2786280"/>
              <a:chOff x="3887924" y="4581128"/>
              <a:chExt cx="4788532" cy="3795989"/>
            </a:xfrm>
          </p:grpSpPr>
          <p:pic>
            <p:nvPicPr>
              <p:cNvPr id="37" name="Picture 6" descr="http://farm5.static.flickr.com/4068/4660055196_759bcf7f15.jpg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1512" t="6048" r="1721" b="9281"/>
              <a:stretch>
                <a:fillRect/>
              </a:stretch>
            </p:blipFill>
            <p:spPr bwMode="auto">
              <a:xfrm>
                <a:off x="3887924" y="4581128"/>
                <a:ext cx="4788532" cy="34563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softEdge rad="127000"/>
              </a:effectLst>
            </p:spPr>
          </p:pic>
          <p:sp>
            <p:nvSpPr>
              <p:cNvPr id="36" name="TextBox 35"/>
              <p:cNvSpPr txBox="1"/>
              <p:nvPr/>
            </p:nvSpPr>
            <p:spPr>
              <a:xfrm>
                <a:off x="3955114" y="7229901"/>
                <a:ext cx="4627449" cy="1147216"/>
              </a:xfrm>
              <a:prstGeom prst="rect">
                <a:avLst/>
              </a:prstGeom>
              <a:solidFill>
                <a:schemeClr val="bg2">
                  <a:lumMod val="75000"/>
                  <a:alpha val="36863"/>
                </a:schemeClr>
              </a:solidFill>
            </p:spPr>
            <p:txBody>
              <a:bodyPr wrap="square" rtlCol="1" anchor="ctr">
                <a:spAutoFit/>
              </a:bodyPr>
              <a:lstStyle/>
              <a:p>
                <a:pPr algn="ctr" rtl="0"/>
                <a:r>
                  <a:rPr lang="fr-FR" sz="12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L’arrivée d’un train en gare de la Ciotat</a:t>
                </a:r>
                <a:endParaRPr lang="he-IL" sz="12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pic>
          <p:nvPicPr>
            <p:cNvPr id="6154" name="Picture 10" descr="http://blogs.allocine.fr/blogsdatas/mdata/1/8/9/Z20050221142222110387981/img/la_ciotat.jpg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75699" y="-1539552"/>
              <a:ext cx="2508870" cy="202617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AutoShape 16" descr="http://blogs.allocine.fr/blogsdatas/mdata/1/8/9/Z20050221142222110387981/img/sortie_usines.jpg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0" y="1200497"/>
            <a:ext cx="5715000" cy="46767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4" presetClass="exit" presetSubtype="0" de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4" presetClass="exit" presetSubtype="0" de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5122 -0.0185 L 0.26389 -0.74491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25" y="-36332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3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4" presetClass="exit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5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27382E-6 L -0.56823 -0.15679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20" y="-78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5" grpId="0"/>
      <p:bldP spid="13" grpId="0" build="p"/>
      <p:bldP spid="13" grpId="1" build="p"/>
      <p:bldP spid="15" grpId="0"/>
      <p:bldP spid="15" grpId="1"/>
      <p:bldP spid="15" grpId="2"/>
      <p:bldP spid="19" grpId="0"/>
      <p:bldP spid="19" grpId="1"/>
      <p:bldP spid="27" grpId="1"/>
      <p:bldP spid="27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2"/>
          <p:cNvSpPr>
            <a:spLocks noGrp="1"/>
          </p:cNvSpPr>
          <p:nvPr>
            <p:ph type="title"/>
          </p:nvPr>
        </p:nvSpPr>
        <p:spPr>
          <a:xfrm>
            <a:off x="179512" y="-27384"/>
            <a:ext cx="4680520" cy="1143000"/>
          </a:xfrm>
        </p:spPr>
        <p:txBody>
          <a:bodyPr anchor="ctr">
            <a:normAutofit/>
          </a:bodyPr>
          <a:lstStyle/>
          <a:p>
            <a:r>
              <a:rPr lang="en-US" sz="4300" b="1" cap="all" dirty="0" smtClean="0">
                <a:ln w="0"/>
                <a:solidFill>
                  <a:srgbClr val="CC6600"/>
                </a:solidFill>
                <a:effectLst>
                  <a:reflection blurRad="12700" stA="50000" endPos="50000" dist="5000" dir="5400000" sy="-100000" rotWithShape="0"/>
                </a:effectLst>
              </a:rPr>
              <a:t>Le café de la </a:t>
            </a:r>
            <a:r>
              <a:rPr lang="en-US" sz="4300" b="1" cap="all" dirty="0" err="1" smtClean="0">
                <a:ln w="0"/>
                <a:solidFill>
                  <a:srgbClr val="CC6600"/>
                </a:solidFill>
                <a:effectLst>
                  <a:reflection blurRad="12700" stA="50000" endPos="50000" dist="5000" dir="5400000" sy="-100000" rotWithShape="0"/>
                </a:effectLst>
              </a:rPr>
              <a:t>paix</a:t>
            </a:r>
            <a:endParaRPr lang="en-US" sz="4300" b="1" cap="all" dirty="0" smtClean="0">
              <a:ln w="0"/>
              <a:solidFill>
                <a:srgbClr val="CC66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pSp>
        <p:nvGrpSpPr>
          <p:cNvPr id="29" name="קבוצה 28"/>
          <p:cNvGrpSpPr/>
          <p:nvPr/>
        </p:nvGrpSpPr>
        <p:grpSpPr>
          <a:xfrm>
            <a:off x="77715" y="940078"/>
            <a:ext cx="9583130" cy="5801173"/>
            <a:chOff x="-1007727" y="2003553"/>
            <a:chExt cx="7523943" cy="4110644"/>
          </a:xfrm>
        </p:grpSpPr>
        <p:pic>
          <p:nvPicPr>
            <p:cNvPr id="22" name="Picture 4" descr="http://paris1900.lartnouveau.com/paris09/bd_capucines/1bdcap2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300"/>
            <a:stretch>
              <a:fillRect/>
            </a:stretch>
          </p:blipFill>
          <p:spPr bwMode="auto">
            <a:xfrm>
              <a:off x="-1007727" y="2003553"/>
              <a:ext cx="6840761" cy="4110644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28" name="מלבן 27"/>
            <p:cNvSpPr/>
            <p:nvPr/>
          </p:nvSpPr>
          <p:spPr>
            <a:xfrm>
              <a:off x="5436096" y="5795972"/>
              <a:ext cx="1080120" cy="2617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he-IL" spc="5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1" name="קבוצה 30"/>
          <p:cNvGrpSpPr/>
          <p:nvPr/>
        </p:nvGrpSpPr>
        <p:grpSpPr>
          <a:xfrm>
            <a:off x="107504" y="908720"/>
            <a:ext cx="8843294" cy="5874805"/>
            <a:chOff x="-725049" y="1126849"/>
            <a:chExt cx="6840761" cy="4110646"/>
          </a:xfrm>
        </p:grpSpPr>
        <p:pic>
          <p:nvPicPr>
            <p:cNvPr id="32" name="Picture 4" descr="http://paris1900.lartnouveau.com/paris09/bd_capucines/1bdcap2.jpg"/>
            <p:cNvPicPr>
              <a:picLocks noChangeAspect="1" noChangeArrowheads="1"/>
            </p:cNvPicPr>
            <p:nvPr/>
          </p:nvPicPr>
          <p:blipFill>
            <a:blip r:embed="rId3" cstate="print">
              <a:lum bright="53000" contrast="-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300"/>
            <a:stretch>
              <a:fillRect/>
            </a:stretch>
          </p:blipFill>
          <p:spPr bwMode="auto">
            <a:xfrm>
              <a:off x="-725049" y="1126849"/>
              <a:ext cx="6840761" cy="4110646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33" name="מלבן 32"/>
            <p:cNvSpPr/>
            <p:nvPr/>
          </p:nvSpPr>
          <p:spPr>
            <a:xfrm>
              <a:off x="4911738" y="4668408"/>
              <a:ext cx="108012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r-FR" dirty="0" smtClean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fr-FR" sz="1100" spc="500" dirty="0" smtClean="0">
                  <a:solidFill>
                    <a:schemeClr val="bg1">
                      <a:lumMod val="50000"/>
                    </a:schemeClr>
                  </a:solidFill>
                </a:rPr>
                <a:t>1900</a:t>
              </a:r>
              <a:endParaRPr lang="he-IL" spc="5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30" name="מלבן 29"/>
          <p:cNvSpPr/>
          <p:nvPr/>
        </p:nvSpPr>
        <p:spPr>
          <a:xfrm>
            <a:off x="1763687" y="5877272"/>
            <a:ext cx="71287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fr-FR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Il faut admirer son décor de style « Second Empire », ses </a:t>
            </a:r>
            <a:r>
              <a:rPr lang="fr-FR" sz="24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lambris </a:t>
            </a:r>
            <a:r>
              <a:rPr lang="fr-FR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dorés et ses fresques qui sont classées.</a:t>
            </a:r>
            <a:endParaRPr lang="he-IL" sz="2400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6" name="Rectangle 3"/>
          <p:cNvSpPr txBox="1">
            <a:spLocks/>
          </p:cNvSpPr>
          <p:nvPr/>
        </p:nvSpPr>
        <p:spPr>
          <a:xfrm>
            <a:off x="-165471" y="5877272"/>
            <a:ext cx="4305423" cy="980728"/>
          </a:xfrm>
          <a:prstGeom prst="rect">
            <a:avLst/>
          </a:prstGeom>
          <a:noFill/>
        </p:spPr>
        <p:txBody>
          <a:bodyPr vert="horz" anchor="ctr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lang="en-US" sz="22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 </a:t>
            </a:r>
            <a:r>
              <a:rPr lang="fr-FR" sz="22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… et il devient le lieu à la mode à l’ouverture de l’opéra en 1875. </a:t>
            </a:r>
            <a:endParaRPr lang="en-US" sz="2200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52226" name="Picture 2" descr="http://t3.gstatic.com/images?q=tbn:ANd9GcTcyr_mG_e8OSzISodF-XH9y45nfwEPZAA7No7WwNjVOmiDi5UgXVmav1c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760" y="1316731"/>
            <a:ext cx="1905000" cy="240030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isometricOffAxis1Right"/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2" name="Group 1"/>
          <p:cNvGrpSpPr/>
          <p:nvPr/>
        </p:nvGrpSpPr>
        <p:grpSpPr>
          <a:xfrm>
            <a:off x="3203848" y="2849207"/>
            <a:ext cx="5411234" cy="3100073"/>
            <a:chOff x="3049603" y="3752095"/>
            <a:chExt cx="5411234" cy="3100073"/>
          </a:xfrm>
        </p:grpSpPr>
        <p:pic>
          <p:nvPicPr>
            <p:cNvPr id="52228" name="Picture 4" descr="http://www.bacdefrancais.net/zolaaccuse.jpg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708541">
              <a:off x="3049603" y="3752095"/>
              <a:ext cx="4119140" cy="2493612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pic>
          <p:nvPicPr>
            <p:cNvPr id="52230" name="Picture 6" descr="http://emilezola.free.fr/zola%20accueil.jpg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671831">
              <a:off x="6380426" y="4250510"/>
              <a:ext cx="2080411" cy="2601658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HeroicExtremeLeftFacing"/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</p:grpSp>
      <p:pic>
        <p:nvPicPr>
          <p:cNvPr id="52232" name="Picture 8" descr="http://1.bp.blogspot.com/_L83v_3iv9kI/TQplL8_cO3I/AAAAAAAAAEU/QW7uXurlzSw/s200/Maupassant_bel+ami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4005064"/>
            <a:ext cx="2376264" cy="20317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4" name="מלבן 29"/>
          <p:cNvSpPr/>
          <p:nvPr/>
        </p:nvSpPr>
        <p:spPr>
          <a:xfrm>
            <a:off x="-108520" y="978693"/>
            <a:ext cx="2748398" cy="1107996"/>
          </a:xfrm>
          <a:prstGeom prst="rect">
            <a:avLst/>
          </a:prstGeom>
          <a:solidFill>
            <a:srgbClr val="F5F3EA">
              <a:alpha val="47843"/>
            </a:srgbClr>
          </a:solidFill>
        </p:spPr>
        <p:txBody>
          <a:bodyPr wrap="square" anchor="ctr">
            <a:spAutoFit/>
          </a:bodyPr>
          <a:lstStyle/>
          <a:p>
            <a:pPr marL="274320" indent="-274320" algn="ctr" rtl="0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r>
              <a:rPr lang="fr-FR" sz="22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Il se trouve sur la place de l’Opéra depuis 1862 ...</a:t>
            </a:r>
            <a:endParaRPr lang="he-IL" sz="2200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95721" y="836712"/>
            <a:ext cx="5760640" cy="1080120"/>
          </a:xfrm>
          <a:prstGeom prst="rect">
            <a:avLst/>
          </a:prstGeom>
          <a:noFill/>
        </p:spPr>
        <p:txBody>
          <a:bodyPr vert="horz" anchor="ctr">
            <a:normAutofit/>
          </a:bodyPr>
          <a:lstStyle/>
          <a:p>
            <a:pPr marL="274320" indent="-274320" algn="ctr" rtl="0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</a:pPr>
            <a:r>
              <a:rPr lang="fr-FR" sz="24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On y voit les plus grandes personnalités comme </a:t>
            </a:r>
            <a:r>
              <a:rPr lang="en-US" sz="2400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Tchaïkovski</a:t>
            </a:r>
            <a:r>
              <a:rPr lang="en-US" sz="24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, Zola, Maupassant...</a:t>
            </a:r>
          </a:p>
        </p:txBody>
      </p:sp>
      <p:pic>
        <p:nvPicPr>
          <p:cNvPr id="35" name="Picture 7" descr="04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4048" y="1196752"/>
            <a:ext cx="3816424" cy="2529919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  <p:pic>
        <p:nvPicPr>
          <p:cNvPr id="9224" name="Picture 8" descr="Restaurant paris Café de la Paix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412" y="2875786"/>
            <a:ext cx="4735620" cy="2929478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media.mediamenus.fr/m/286/635-restaurant_cafe_de_la_paix-restaurant_gastronomique-paris-1192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978" y="3470807"/>
            <a:ext cx="7664454" cy="3198553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Photo de  Café de la Paix. Crédit photo : DR.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0" y="-357188"/>
            <a:ext cx="2714625" cy="177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Photo de  Café de la Paix. Crédit photo : DR.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96150" y="-204788"/>
            <a:ext cx="2714625" cy="177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0" name="Picture 14" descr="Photo de  Café de la Paix. Crédit photo : DR.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8550" y="-52388"/>
            <a:ext cx="2714625" cy="177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4" descr="http://lechatmasque.files.wordpress.com/2011/02/la-coupole-restaurant-paris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6669360" cy="5002020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976078" y="5805264"/>
            <a:ext cx="7263850" cy="976754"/>
          </a:xfrm>
          <a:prstGeom prst="rect">
            <a:avLst/>
          </a:prstGeom>
          <a:noFill/>
        </p:spPr>
        <p:txBody>
          <a:bodyPr vert="horz" anchor="ctr">
            <a:normAutofit/>
          </a:bodyPr>
          <a:lstStyle/>
          <a:p>
            <a:pPr marL="274320" indent="-274320" algn="ctr" rtl="0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</a:pPr>
            <a:r>
              <a:rPr lang="fr-FR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Admirez son </a:t>
            </a:r>
            <a:r>
              <a:rPr lang="fr-FR" sz="24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plafond signé par </a:t>
            </a:r>
            <a:r>
              <a:rPr lang="fr-FR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Garnier et </a:t>
            </a:r>
          </a:p>
          <a:p>
            <a:pPr marL="274320" indent="-274320" algn="ctr" rtl="0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</a:pPr>
            <a:r>
              <a:rPr lang="fr-FR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dégustez sa c</a:t>
            </a:r>
            <a:r>
              <a:rPr lang="en-US" sz="2400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uisine</a:t>
            </a:r>
            <a:r>
              <a:rPr lang="en-US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US" sz="24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g</a:t>
            </a:r>
            <a:r>
              <a:rPr lang="fr-FR" sz="24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astronomique </a:t>
            </a:r>
            <a:r>
              <a:rPr lang="fr-FR" sz="24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traditionnelle</a:t>
            </a:r>
            <a:endParaRPr lang="fr-FR" sz="2400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3" name="Picture 9" descr="14874_Cafe_de_la_Paix_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108101">
            <a:off x="621302" y="1899879"/>
            <a:ext cx="4419646" cy="31963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232" name="Picture 16" descr="http://static.panoramio.com/photos/original/4478406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183732">
            <a:off x="2853959" y="2553802"/>
            <a:ext cx="5176231" cy="34523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17" name="אליפסה 16"/>
          <p:cNvSpPr/>
          <p:nvPr/>
        </p:nvSpPr>
        <p:spPr>
          <a:xfrm>
            <a:off x="2639878" y="3953492"/>
            <a:ext cx="2076138" cy="2193456"/>
          </a:xfrm>
          <a:prstGeom prst="ellipse">
            <a:avLst/>
          </a:prstGeom>
          <a:noFill/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9238" name="Picture 22" descr="http://www.paris4travel.com/wp-content/uploads/2010/03/Cafe_de_La_Paix_map.png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2739" y="1358746"/>
            <a:ext cx="5961589" cy="4878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2" name="Picture 26" descr="http://www.theflews.com/Paris/Week01Pictures/Paris0033Le%20Cafe%20de%20Paix.JPG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4193"/>
          <a:stretch/>
        </p:blipFill>
        <p:spPr bwMode="auto">
          <a:xfrm rot="1675236">
            <a:off x="4065146" y="873335"/>
            <a:ext cx="4946035" cy="31830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cxnSp>
        <p:nvCxnSpPr>
          <p:cNvPr id="19" name="מחבר חץ ישר 18"/>
          <p:cNvCxnSpPr/>
          <p:nvPr/>
        </p:nvCxnSpPr>
        <p:spPr>
          <a:xfrm flipV="1">
            <a:off x="4283968" y="3414641"/>
            <a:ext cx="1044115" cy="681372"/>
          </a:xfrm>
          <a:prstGeom prst="straightConnector1">
            <a:avLst/>
          </a:prstGeom>
          <a:ln w="5715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5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8" presetClass="exit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58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8" presetClass="exit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3" grpId="0"/>
      <p:bldP spid="30" grpId="0"/>
      <p:bldP spid="30" grpId="1"/>
      <p:bldP spid="36" grpId="0"/>
      <p:bldP spid="36" grpId="1"/>
      <p:bldP spid="24" grpId="0" animBg="1"/>
      <p:bldP spid="24" grpId="1" animBg="1"/>
      <p:bldP spid="3" grpId="0"/>
      <p:bldP spid="3" grpId="1"/>
      <p:bldP spid="4" grpId="0"/>
      <p:bldP spid="17" grpId="0" animBg="1"/>
      <p:bldP spid="17" grpId="1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 de Civilisation 2011 2012 diapo declencheur 2eme partie">
  <a:themeElements>
    <a:clrScheme name="פסגה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זרימה">
  <a:themeElements>
    <a:clrScheme name="בית יציקה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 de Civilisation 2011 2012 diapo declencheur 2eme partie</Template>
  <TotalTime>7</TotalTime>
  <Words>483</Words>
  <Application>Microsoft Office PowerPoint</Application>
  <PresentationFormat>On-screen Show (4:3)</PresentationFormat>
  <Paragraphs>100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Concours de Civilisation 2011 2012 diapo declencheur 2eme partie</vt:lpstr>
      <vt:lpstr>1_זרימה</vt:lpstr>
      <vt:lpstr>PowerPoint Presentation</vt:lpstr>
      <vt:lpstr>ses monuments</vt:lpstr>
      <vt:lpstr>Ses cafés et  ses brasseries</vt:lpstr>
      <vt:lpstr> café de Flore</vt:lpstr>
      <vt:lpstr>Les deux magots</vt:lpstr>
      <vt:lpstr>Brasserie Lipp</vt:lpstr>
      <vt:lpstr>Le Procope</vt:lpstr>
      <vt:lpstr>Le Grand Café</vt:lpstr>
      <vt:lpstr>Le café de la paix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Brigitte Lipskind</dc:creator>
  <cp:lastModifiedBy>Brigitte Lipskind</cp:lastModifiedBy>
  <cp:revision>5</cp:revision>
  <dcterms:created xsi:type="dcterms:W3CDTF">2011-11-12T21:28:51Z</dcterms:created>
  <dcterms:modified xsi:type="dcterms:W3CDTF">2011-11-15T04:19:57Z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