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zlS6Lc4mfxDBzRfWfi+jOfDOY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980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90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6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624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03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52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600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391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49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398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0208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26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507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499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269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419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335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070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40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77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54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18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1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04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21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98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il/mazhap/civicedu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il/mazhap/civicedu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17" name="Google Shape;17;p29"/>
          <p:cNvSpPr/>
          <p:nvPr/>
        </p:nvSpPr>
        <p:spPr>
          <a:xfrm>
            <a:off x="7340837" y="0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9"/>
          <p:cNvSpPr/>
          <p:nvPr/>
        </p:nvSpPr>
        <p:spPr>
          <a:xfrm rot="5400000">
            <a:off x="9668142" y="2523858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178037" y="6661447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9"/>
          <p:cNvSpPr/>
          <p:nvPr/>
        </p:nvSpPr>
        <p:spPr>
          <a:xfrm rot="5400000">
            <a:off x="-2334426" y="4334142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9"/>
          <p:cNvSpPr txBox="1"/>
          <p:nvPr/>
        </p:nvSpPr>
        <p:spPr>
          <a:xfrm>
            <a:off x="-44865" y="6619457"/>
            <a:ext cx="39908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https://edu.gov.il/mazhap/civicedu</a:t>
            </a:r>
            <a:r>
              <a:rPr lang="x-non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המטה לחינוך אזרחי וחיים משותפים 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  <a:defRPr sz="2600" b="1"/>
            </a:lvl1pPr>
            <a:lvl2pPr marL="91440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b="1"/>
            </a:lvl2pPr>
            <a:lvl3pPr marL="137160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b="1"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b="1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8" name="Google Shape;28;p30"/>
          <p:cNvSpPr/>
          <p:nvPr/>
        </p:nvSpPr>
        <p:spPr>
          <a:xfrm>
            <a:off x="7340837" y="0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 rot="5400000">
            <a:off x="9668142" y="2523858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178037" y="6661447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 rot="5400000">
            <a:off x="-2334426" y="4334142"/>
            <a:ext cx="4851163" cy="196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 txBox="1"/>
          <p:nvPr/>
        </p:nvSpPr>
        <p:spPr>
          <a:xfrm>
            <a:off x="-110383" y="6621223"/>
            <a:ext cx="39908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1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https://edu.gov.il/mazhap/civicedu</a:t>
            </a:r>
            <a:r>
              <a:rPr lang="x-non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המטה לחינוך אזרחי וחיים משותפים 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>
  <p:cSld name="השוואה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.org.il/policy/parties-and-elections/elections/2020-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0AvO9XN8h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Ynu7Q7FdQ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s.knesset.gov.il/globaldocs/MMM/6e10d18f-2417-e911-80e1-00155d0a98a9/2_6e10d18f-2417-e911-80e1-00155d0a98a9_11_1097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GmZNGxp8O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0AvO9XN8h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knesset.gov.il/mk/elections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knesset.gov.il/mk/elections/Pages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ar-SA" dirty="0" smtClean="0"/>
              <a:t>انتخابات الكنيست ال </a:t>
            </a:r>
            <a:r>
              <a:rPr lang="he-IL" dirty="0" smtClean="0"/>
              <a:t>25</a:t>
            </a:r>
            <a:endParaRPr dirty="0"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SA" dirty="0" smtClean="0">
                <a:solidFill>
                  <a:schemeClr val="dk1"/>
                </a:solidFill>
              </a:rPr>
              <a:t>من يصوت </a:t>
            </a:r>
            <a:r>
              <a:rPr lang="x-none" dirty="0" smtClean="0">
                <a:solidFill>
                  <a:schemeClr val="dk1"/>
                </a:solidFill>
              </a:rPr>
              <a:t>- </a:t>
            </a:r>
            <a:r>
              <a:rPr lang="ar-SA" dirty="0" smtClean="0">
                <a:solidFill>
                  <a:schemeClr val="dk1"/>
                </a:solidFill>
              </a:rPr>
              <a:t> يؤثر</a:t>
            </a:r>
            <a:r>
              <a:rPr lang="x-none" dirty="0" smtClean="0">
                <a:solidFill>
                  <a:schemeClr val="dk1"/>
                </a:solidFill>
              </a:rPr>
              <a:t>!?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578" y="0"/>
            <a:ext cx="1284844" cy="13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الإسرائيلية</a:t>
            </a:r>
            <a:endParaRPr dirty="0"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None/>
            </a:pPr>
            <a:r>
              <a:rPr lang="ar-SA" sz="3100" dirty="0" smtClean="0">
                <a:solidFill>
                  <a:srgbClr val="0070C0"/>
                </a:solidFill>
              </a:rPr>
              <a:t>هل تعلم </a:t>
            </a:r>
            <a:r>
              <a:rPr lang="x-none" sz="3100" dirty="0" smtClean="0">
                <a:solidFill>
                  <a:srgbClr val="0070C0"/>
                </a:solidFill>
              </a:rPr>
              <a:t>?!</a:t>
            </a:r>
            <a:endParaRPr sz="3100" dirty="0">
              <a:solidFill>
                <a:srgbClr val="0070C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ar-SA" dirty="0" smtClean="0"/>
              <a:t>لأول </a:t>
            </a:r>
            <a:r>
              <a:rPr lang="ar-SA" dirty="0"/>
              <a:t>مرة في إسرائيل ، أجريت ثلاث </a:t>
            </a:r>
            <a:r>
              <a:rPr lang="ar-SA" dirty="0" smtClean="0"/>
              <a:t>معارك انتخابيه </a:t>
            </a:r>
            <a:r>
              <a:rPr lang="ar-SA" dirty="0"/>
              <a:t>في فترة زمنية قصيرة نسبيًا.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ar-SA" dirty="0"/>
              <a:t>فيما يلي تفصيل</a:t>
            </a:r>
            <a:r>
              <a:rPr lang="ar-SA" dirty="0" smtClean="0"/>
              <a:t>: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ar-SA" dirty="0" smtClean="0"/>
              <a:t>الحملة </a:t>
            </a:r>
            <a:r>
              <a:rPr lang="ar-SA" dirty="0"/>
              <a:t>الانتخابية 2019 - التاريخ أ + ب</a:t>
            </a:r>
            <a:r>
              <a:rPr lang="ar-SA" dirty="0" smtClean="0"/>
              <a:t>:</a:t>
            </a:r>
            <a:r>
              <a:rPr lang="x-none" dirty="0">
                <a:solidFill>
                  <a:srgbClr val="0070C0"/>
                </a:solidFill>
              </a:rPr>
              <a:t/>
            </a:r>
            <a:br>
              <a:rPr lang="x-none" dirty="0">
                <a:solidFill>
                  <a:srgbClr val="0070C0"/>
                </a:solidFill>
              </a:rPr>
            </a:br>
            <a:endParaRPr lang="ar-SA" dirty="0" smtClean="0">
              <a:solidFill>
                <a:srgbClr val="0070C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جرت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انتخابات الكنيست الحادية والعشرين في 9 نيسان (أبريل)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2019. </a:t>
            </a:r>
          </a:p>
          <a:p>
            <a:pPr marL="0" lvl="0" indent="0">
              <a:lnSpc>
                <a:spcPct val="80000"/>
              </a:lnSpc>
              <a:buClr>
                <a:srgbClr val="0070C0"/>
              </a:buClr>
              <a:buNone/>
            </a:pPr>
            <a:r>
              <a:rPr lang="ar-SA" dirty="0" smtClean="0"/>
              <a:t>في </a:t>
            </a:r>
            <a:r>
              <a:rPr lang="ar-SA" dirty="0"/>
              <a:t>هذه الانتخابات ، خاض عدد قياسي من القوائم بلغ 40 قائمة ، مع نسبة حجب عالية نسبيًا (3.25</a:t>
            </a:r>
            <a:r>
              <a:rPr lang="ar-SA" dirty="0" smtClean="0"/>
              <a:t>٪)الامر الذي شكل خطرا  </a:t>
            </a:r>
            <a:r>
              <a:rPr lang="ar-SA" dirty="0"/>
              <a:t>إلى حد كبير في فرص دخول معظمهم إلى الكنيست</a:t>
            </a:r>
            <a:endParaRPr dirty="0"/>
          </a:p>
        </p:txBody>
      </p:sp>
      <p:sp>
        <p:nvSpPr>
          <p:cNvPr id="156" name="Google Shape;156;p11"/>
          <p:cNvSpPr/>
          <p:nvPr/>
        </p:nvSpPr>
        <p:spPr>
          <a:xfrm>
            <a:off x="8172975" y="5676000"/>
            <a:ext cx="3537000" cy="50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>
              <a:lnSpc>
                <a:spcPct val="107000"/>
              </a:lnSpc>
            </a:pPr>
            <a:endParaRPr lang="ar-SA" sz="1250" b="1" u="sng" dirty="0">
              <a:solidFill>
                <a:schemeClr val="hlink"/>
              </a:solidFill>
            </a:endParaRPr>
          </a:p>
          <a:p>
            <a:pPr lvl="0" algn="r" rtl="1">
              <a:lnSpc>
                <a:spcPct val="107000"/>
              </a:lnSpc>
            </a:pPr>
            <a:r>
              <a:rPr lang="ar-SA" sz="1250" b="1" u="sng" dirty="0">
                <a:solidFill>
                  <a:schemeClr val="hlink"/>
                </a:solidFill>
              </a:rPr>
              <a:t>من: موقع المعهد الإسرائيلي </a:t>
            </a:r>
            <a:r>
              <a:rPr lang="ar-SA" sz="1250" b="1" u="sng" dirty="0" smtClean="0">
                <a:solidFill>
                  <a:schemeClr val="hlink"/>
                </a:solidFill>
              </a:rPr>
              <a:t>للديمقراطية.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الإسرائيلية</a:t>
            </a:r>
            <a:endParaRPr dirty="0"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358923" y="1386611"/>
            <a:ext cx="11494200" cy="51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None/>
            </a:pPr>
            <a:r>
              <a:rPr lang="ar-SA" sz="3100" dirty="0" smtClean="0">
                <a:solidFill>
                  <a:srgbClr val="0070C0"/>
                </a:solidFill>
              </a:rPr>
              <a:t>هل تعلم </a:t>
            </a:r>
            <a:r>
              <a:rPr lang="x-none" sz="3100" dirty="0" smtClean="0">
                <a:solidFill>
                  <a:srgbClr val="0070C0"/>
                </a:solidFill>
              </a:rPr>
              <a:t>?!</a:t>
            </a:r>
            <a:endParaRPr sz="3100" dirty="0">
              <a:solidFill>
                <a:srgbClr val="0070C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solidFill>
                <a:srgbClr val="0070C0"/>
              </a:solidFill>
            </a:endParaRPr>
          </a:p>
          <a:p>
            <a:pPr marL="0" lvl="0" indent="0">
              <a:lnSpc>
                <a:spcPct val="80000"/>
              </a:lnSpc>
              <a:buClr>
                <a:srgbClr val="0070C0"/>
              </a:buClr>
              <a:buNone/>
            </a:pPr>
            <a:r>
              <a:rPr lang="ar-SA" dirty="0">
                <a:solidFill>
                  <a:srgbClr val="0070C0"/>
                </a:solidFill>
              </a:rPr>
              <a:t>جرت انتخابات الكنيست الثانية والعشرين في 17 سبتمبر </a:t>
            </a:r>
            <a:r>
              <a:rPr lang="ar-SA" dirty="0" smtClean="0">
                <a:solidFill>
                  <a:srgbClr val="0070C0"/>
                </a:solidFill>
              </a:rPr>
              <a:t>2019</a:t>
            </a:r>
            <a:r>
              <a:rPr lang="x-none" dirty="0">
                <a:solidFill>
                  <a:srgbClr val="0070C0"/>
                </a:solidFill>
              </a:rPr>
              <a:t/>
            </a:r>
            <a:br>
              <a:rPr lang="x-none" dirty="0">
                <a:solidFill>
                  <a:srgbClr val="0070C0"/>
                </a:solidFill>
              </a:rPr>
            </a:br>
            <a:endParaRPr lang="ar-SA" dirty="0"/>
          </a:p>
          <a:p>
            <a:pPr marL="0" lvl="0" indent="0">
              <a:lnSpc>
                <a:spcPct val="80000"/>
              </a:lnSpc>
              <a:buClr>
                <a:srgbClr val="0070C0"/>
              </a:buClr>
              <a:buNone/>
            </a:pPr>
            <a:r>
              <a:rPr lang="ar-SA" dirty="0"/>
              <a:t>لقد </a:t>
            </a:r>
            <a:r>
              <a:rPr lang="ar-SA" dirty="0" smtClean="0"/>
              <a:t>جرت </a:t>
            </a:r>
            <a:r>
              <a:rPr lang="ar-SA" dirty="0"/>
              <a:t>هذه الانتخابات من ظروف غير مسبوقة</a:t>
            </a:r>
            <a:r>
              <a:rPr lang="x-none" dirty="0" smtClean="0"/>
              <a:t>:</a:t>
            </a:r>
            <a:r>
              <a:rPr lang="he-IL" dirty="0" smtClean="0"/>
              <a:t> </a:t>
            </a:r>
            <a:r>
              <a:rPr lang="ar-SA" dirty="0"/>
              <a:t>قررت الكنيست الحادية والعشرون ، المنتخبة في 9 أبريل 2019 - بعد أقل من شهرين - حلها المبكر ، بعد فشل محاولات تشكيل الحكومة</a:t>
            </a:r>
            <a:r>
              <a:rPr lang="ar-SA" dirty="0" smtClean="0"/>
              <a:t>.</a:t>
            </a:r>
            <a:endParaRPr lang="ar-SA" dirty="0"/>
          </a:p>
          <a:p>
            <a:pPr marL="0" lvl="0" indent="0">
              <a:lnSpc>
                <a:spcPct val="80000"/>
              </a:lnSpc>
              <a:buClr>
                <a:srgbClr val="0070C0"/>
              </a:buClr>
              <a:buNone/>
            </a:pPr>
            <a:r>
              <a:rPr lang="ar-SA" dirty="0"/>
              <a:t>كانت هذه هي المرة الأولى في التاريخ السياسي لدولة إسرائيل التي أجريت فيها انتخابات مرتين في ذلك العام</a:t>
            </a:r>
            <a:r>
              <a:rPr lang="x-none" dirty="0" smtClean="0"/>
              <a:t>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solidFill>
                <a:srgbClr val="0070C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ar-SA" dirty="0" smtClean="0"/>
              <a:t>انتخابات </a:t>
            </a:r>
            <a:r>
              <a:rPr lang="x-none" dirty="0" smtClean="0"/>
              <a:t> 2020 – </a:t>
            </a:r>
            <a:r>
              <a:rPr lang="ar-SA" dirty="0" smtClean="0"/>
              <a:t>موعد</a:t>
            </a:r>
            <a:r>
              <a:rPr lang="x-none" dirty="0" smtClean="0"/>
              <a:t> </a:t>
            </a:r>
            <a:r>
              <a:rPr lang="ar-SA" dirty="0" smtClean="0"/>
              <a:t>ج</a:t>
            </a:r>
            <a:r>
              <a:rPr lang="x-none" dirty="0" smtClean="0"/>
              <a:t>: </a:t>
            </a:r>
            <a:endParaRPr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ar-SA" dirty="0" smtClean="0">
                <a:solidFill>
                  <a:srgbClr val="0070C0"/>
                </a:solidFill>
              </a:rPr>
              <a:t>الانتخابات للكنيست ال</a:t>
            </a:r>
            <a:r>
              <a:rPr lang="ar-SA" dirty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rgbClr val="0070C0"/>
                </a:solidFill>
              </a:rPr>
              <a:t>23 –</a:t>
            </a:r>
            <a:r>
              <a:rPr lang="x-none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rgbClr val="0070C0"/>
                </a:solidFill>
              </a:rPr>
              <a:t>أقيمت بتاريخ </a:t>
            </a:r>
            <a:r>
              <a:rPr lang="x-none" dirty="0" smtClean="0">
                <a:solidFill>
                  <a:srgbClr val="0070C0"/>
                </a:solidFill>
              </a:rPr>
              <a:t>2.3.20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ar-SA" dirty="0" smtClean="0"/>
              <a:t>شكلت </a:t>
            </a:r>
            <a:r>
              <a:rPr lang="ar-SA" dirty="0"/>
              <a:t>هذه الانتخابات </a:t>
            </a:r>
            <a:r>
              <a:rPr lang="ar-SA" dirty="0" smtClean="0"/>
              <a:t>ازمه عميقه في </a:t>
            </a:r>
            <a:r>
              <a:rPr lang="ar-SA" dirty="0"/>
              <a:t>النظام السياسي الإسرائيلي.</a:t>
            </a:r>
            <a:endParaRPr dirty="0" smtClean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 smtClean="0"/>
              <a:t> </a:t>
            </a:r>
            <a:endParaRPr dirty="0"/>
          </a:p>
        </p:txBody>
      </p:sp>
      <p:sp>
        <p:nvSpPr>
          <p:cNvPr id="163" name="Google Shape;163;p12"/>
          <p:cNvSpPr/>
          <p:nvPr/>
        </p:nvSpPr>
        <p:spPr>
          <a:xfrm>
            <a:off x="8172950" y="5829375"/>
            <a:ext cx="3537000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>
              <a:lnSpc>
                <a:spcPct val="107000"/>
              </a:lnSpc>
            </a:pPr>
            <a:r>
              <a:rPr lang="ar-SA" sz="1250" b="1" u="sng" dirty="0">
                <a:solidFill>
                  <a:schemeClr val="hlink"/>
                </a:solidFill>
                <a:hlinkClick r:id="rId3"/>
              </a:rPr>
              <a:t>من: موقع المعهد الإسرائيلي للديمقراطية</a:t>
            </a:r>
            <a:r>
              <a:rPr lang="x-none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. 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256090" y="38143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dirty="0" smtClean="0"/>
              <a:t>التصويت في الانتخابات </a:t>
            </a:r>
            <a:r>
              <a:rPr lang="ar-SA" dirty="0" err="1" smtClean="0"/>
              <a:t>الاسرائيليه</a:t>
            </a:r>
            <a:endParaRPr dirty="0"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ar-SA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ar-SA" dirty="0"/>
              <a:t>هل يصوت معظم الناس في </a:t>
            </a:r>
            <a:r>
              <a:rPr lang="ar-SA" dirty="0" smtClean="0"/>
              <a:t>حارتك \ محيطك؟</a:t>
            </a:r>
            <a:endParaRPr dirty="0"/>
          </a:p>
        </p:txBody>
      </p:sp>
      <p:pic>
        <p:nvPicPr>
          <p:cNvPr id="170" name="Google Shape;170;p13" descr="Business people asking questions flat vector illustration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815" y="2405921"/>
            <a:ext cx="2930645" cy="293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ar-SA" dirty="0"/>
              <a:t>التصويت في الانتخابات </a:t>
            </a:r>
            <a:r>
              <a:rPr lang="ar-SA" dirty="0" err="1"/>
              <a:t>الاسرائيليه</a:t>
            </a:r>
            <a:endParaRPr dirty="0"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ar-SA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ar-SA" dirty="0" smtClean="0"/>
              <a:t>هل </a:t>
            </a:r>
            <a:r>
              <a:rPr lang="ar-SA" dirty="0"/>
              <a:t>يتطابق ما يحدث في بيئتك مع البيانات التي </a:t>
            </a:r>
            <a:r>
              <a:rPr lang="ar-SA" dirty="0" smtClean="0"/>
              <a:t>رايتها </a:t>
            </a:r>
            <a:r>
              <a:rPr lang="ar-SA" dirty="0"/>
              <a:t>في جدول لجنة الانتخابات المركزية؟</a:t>
            </a:r>
            <a:endParaRPr dirty="0"/>
          </a:p>
        </p:txBody>
      </p:sp>
      <p:pic>
        <p:nvPicPr>
          <p:cNvPr id="184" name="Google Shape;184;p15" descr="Business people asking questions flat vector illustration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815" y="2405921"/>
            <a:ext cx="2930645" cy="293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</a:t>
            </a:r>
            <a:r>
              <a:rPr lang="ar-SA" dirty="0" err="1"/>
              <a:t>الاسرائيليه</a:t>
            </a:r>
            <a:endParaRPr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ar-SA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ar-SA" dirty="0"/>
              <a:t>ما هي اهمية "الذهاب الى صناديق الاقتراع"؟</a:t>
            </a:r>
            <a:endParaRPr dirty="0"/>
          </a:p>
        </p:txBody>
      </p:sp>
      <p:pic>
        <p:nvPicPr>
          <p:cNvPr id="191" name="Google Shape;191;p16" descr="Business people asking questions flat vector illustration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815" y="2405921"/>
            <a:ext cx="2930645" cy="293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</a:t>
            </a:r>
            <a:r>
              <a:rPr lang="ar-SA" dirty="0" err="1"/>
              <a:t>الاسرائيليه</a:t>
            </a:r>
            <a:endParaRPr dirty="0"/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216568" y="1298961"/>
            <a:ext cx="11636449" cy="53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ar-SA" dirty="0" smtClean="0">
                <a:solidFill>
                  <a:srgbClr val="0070C0"/>
                </a:solidFill>
              </a:rPr>
              <a:t>فعاليات</a:t>
            </a:r>
            <a:endParaRPr dirty="0"/>
          </a:p>
          <a:p>
            <a:pPr marL="0" lvl="0" indent="0">
              <a:lnSpc>
                <a:spcPct val="100000"/>
              </a:lnSpc>
              <a:buSzPts val="2000"/>
              <a:buNone/>
            </a:pPr>
            <a:r>
              <a:rPr lang="ar-SA" sz="2000" dirty="0"/>
              <a:t>قم بتعبئة الاستبيان </a:t>
            </a:r>
            <a:r>
              <a:rPr lang="ar-SA" sz="2000" dirty="0" smtClean="0"/>
              <a:t>المحوسب , ما مدى موافقتك بين 1-5 </a:t>
            </a:r>
            <a:r>
              <a:rPr lang="ar-SA" sz="2000" dirty="0" err="1" smtClean="0"/>
              <a:t>للاقوال</a:t>
            </a:r>
            <a:r>
              <a:rPr lang="ar-SA" sz="2000" dirty="0" smtClean="0"/>
              <a:t> </a:t>
            </a:r>
            <a:r>
              <a:rPr lang="ar-SA" sz="2000" dirty="0"/>
              <a:t>التالية:</a:t>
            </a:r>
            <a:endParaRPr sz="2000" dirty="0"/>
          </a:p>
          <a:p>
            <a:pPr marL="0" lvl="0" indent="0">
              <a:lnSpc>
                <a:spcPct val="100000"/>
              </a:lnSpc>
              <a:buSzPts val="2000"/>
              <a:buNone/>
            </a:pPr>
            <a:r>
              <a:rPr lang="ar-SA" sz="2000" dirty="0" smtClean="0"/>
              <a:t>ا. </a:t>
            </a:r>
            <a:r>
              <a:rPr lang="ar-SA" sz="2000" dirty="0"/>
              <a:t>تتمثل طريقة المواطن في التأثير بشكل أساسي من خلال التصويت في الانتخابات وتعزيز القضايا التي </a:t>
            </a:r>
            <a:r>
              <a:rPr lang="ar-SA" sz="2000" dirty="0" smtClean="0"/>
              <a:t>تهمه</a:t>
            </a:r>
            <a:endParaRPr lang="ar-SA" sz="2000" dirty="0"/>
          </a:p>
          <a:p>
            <a:pPr marL="0" lvl="0" indent="0">
              <a:lnSpc>
                <a:spcPct val="100000"/>
              </a:lnSpc>
              <a:buSzPts val="2000"/>
              <a:buNone/>
            </a:pPr>
            <a:r>
              <a:rPr lang="ar-SA" sz="2000" dirty="0"/>
              <a:t>ب. ربما لم أكن لأصوت في الانتخابات لأنني لا أعتقد أنها تغير أي شيء.</a:t>
            </a:r>
            <a:r>
              <a:rPr lang="x-none" sz="2000" dirty="0"/>
              <a:t/>
            </a:r>
            <a:br>
              <a:rPr lang="x-none" sz="2000" dirty="0"/>
            </a:br>
            <a:r>
              <a:rPr lang="ar-SA" sz="2000" dirty="0" smtClean="0"/>
              <a:t>ج . </a:t>
            </a:r>
            <a:r>
              <a:rPr lang="ar-SA" sz="2000" dirty="0"/>
              <a:t>أعتقد أن أعضاء الكنيست يتم انتخابهم من قبل الجمهور وبالتالي من المهم تعزيزهم من خلال التصويت في يوم الانتخابات ومن خلال المشاركة المدنية.</a:t>
            </a:r>
            <a:r>
              <a:rPr lang="x-none" sz="2000" dirty="0"/>
              <a:t/>
            </a:r>
            <a:br>
              <a:rPr lang="x-none" sz="2000" dirty="0"/>
            </a:br>
            <a:r>
              <a:rPr lang="ar-SA" sz="2000" dirty="0" smtClean="0"/>
              <a:t>د . </a:t>
            </a:r>
            <a:r>
              <a:rPr lang="ar-SA" sz="2000" dirty="0"/>
              <a:t>التأثير الحقيقي على صنع القرار ليس من خلال التصويت في يوم الانتخابات ولكن من خلال منشورات وسائل التواصل الاجتماعي.</a:t>
            </a:r>
            <a:r>
              <a:rPr lang="x-none" sz="2000" dirty="0"/>
              <a:t/>
            </a:r>
            <a:br>
              <a:rPr lang="x-none" sz="2000" dirty="0"/>
            </a:br>
            <a:r>
              <a:rPr lang="ar-SA" sz="2000" dirty="0" smtClean="0"/>
              <a:t>ه . </a:t>
            </a:r>
            <a:r>
              <a:rPr lang="ar-SA" sz="2000" dirty="0"/>
              <a:t>أعرف ما هي القضايا التي تروج لها الأحزاب ووفقًا لذلك </a:t>
            </a:r>
            <a:r>
              <a:rPr lang="ar-SA" sz="2000" dirty="0" smtClean="0"/>
              <a:t>سأنتخب.</a:t>
            </a:r>
            <a:endParaRPr lang="ar-SA" sz="2000" dirty="0"/>
          </a:p>
          <a:p>
            <a:pPr marL="0" lvl="0" indent="0">
              <a:lnSpc>
                <a:spcPct val="100000"/>
              </a:lnSpc>
              <a:buSzPts val="2000"/>
              <a:buNone/>
            </a:pPr>
            <a:r>
              <a:rPr lang="ar-SA" sz="2000" dirty="0"/>
              <a:t>و. يساهم إعطاء يوم عطلة في الانتخابات في زيادة نسبة المشاركة. بدونها ليس من المؤكد أنني كنت سأصوت</a:t>
            </a:r>
            <a:r>
              <a:rPr lang="ar-SA" sz="2000" dirty="0" smtClean="0"/>
              <a:t>.</a:t>
            </a:r>
            <a:endParaRPr lang="ar-SA" sz="2000" dirty="0"/>
          </a:p>
          <a:p>
            <a:pPr marL="0" lvl="0" indent="0">
              <a:lnSpc>
                <a:spcPct val="100000"/>
              </a:lnSpc>
              <a:buSzPts val="2000"/>
              <a:buNone/>
            </a:pPr>
            <a:r>
              <a:rPr lang="ar-SA" sz="2000" dirty="0" smtClean="0"/>
              <a:t>ز. </a:t>
            </a:r>
            <a:r>
              <a:rPr lang="ar-SA" sz="2000" dirty="0"/>
              <a:t>أنا متأكد من أنني </a:t>
            </a:r>
            <a:r>
              <a:rPr lang="ar-SA" sz="2000" dirty="0" smtClean="0"/>
              <a:t>سأصوت لأن </a:t>
            </a:r>
            <a:r>
              <a:rPr lang="ar-SA" sz="2000" dirty="0"/>
              <a:t>هذه هي الطريقة الوحيدة لاتخاذ </a:t>
            </a:r>
            <a:r>
              <a:rPr lang="ar-SA" sz="2000" dirty="0" smtClean="0"/>
              <a:t>قرارات </a:t>
            </a:r>
            <a:r>
              <a:rPr lang="ar-SA" sz="2000" dirty="0"/>
              <a:t>في دولة </a:t>
            </a:r>
            <a:r>
              <a:rPr lang="ar-SA" sz="2000" dirty="0" smtClean="0"/>
              <a:t>ديمقراطية بطرق سلميه.</a:t>
            </a:r>
            <a:endParaRPr sz="2000" dirty="0"/>
          </a:p>
        </p:txBody>
      </p:sp>
      <p:sp>
        <p:nvSpPr>
          <p:cNvPr id="198" name="Google Shape;198;p17"/>
          <p:cNvSpPr/>
          <p:nvPr/>
        </p:nvSpPr>
        <p:spPr>
          <a:xfrm>
            <a:off x="5308979" y="6264322"/>
            <a:ext cx="68830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endParaRPr lang="ar-SA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 rtl="1"/>
            <a:r>
              <a:rPr lang="ar-SA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فيديو تعليمي لإعداد استبيان عبر الإنترنت</a:t>
            </a:r>
            <a:r>
              <a:rPr lang="x-none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x-none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https://youtu.be/G0AvO9XN8hc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7" descr="Checkboxes on computer screen. online exam, internet quiz concept. Premium Vector"/>
          <p:cNvPicPr preferRelativeResize="0"/>
          <p:nvPr/>
        </p:nvPicPr>
        <p:blipFill rotWithShape="1">
          <a:blip r:embed="rId4">
            <a:alphaModFix/>
          </a:blip>
          <a:srcRect t="20836" b="20116"/>
          <a:stretch/>
        </p:blipFill>
        <p:spPr>
          <a:xfrm>
            <a:off x="457200" y="5061283"/>
            <a:ext cx="2911016" cy="157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</a:t>
            </a:r>
            <a:r>
              <a:rPr lang="ar-SA" dirty="0" err="1"/>
              <a:t>الاسرائيليه</a:t>
            </a:r>
            <a:endParaRPr dirty="0"/>
          </a:p>
        </p:txBody>
      </p:sp>
      <p:sp>
        <p:nvSpPr>
          <p:cNvPr id="205" name="Google Shape;205;p18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ar-SA" dirty="0" smtClean="0">
                <a:solidFill>
                  <a:srgbClr val="0070C0"/>
                </a:solidFill>
              </a:rPr>
              <a:t>نقاش</a:t>
            </a:r>
            <a:endParaRPr dirty="0"/>
          </a:p>
          <a:p>
            <a:pPr marL="0" lvl="0" indent="0">
              <a:buNone/>
            </a:pPr>
            <a:endParaRPr lang="ar-SA" dirty="0"/>
          </a:p>
          <a:p>
            <a:pPr marL="0" lvl="0" indent="0">
              <a:buNone/>
            </a:pPr>
            <a:r>
              <a:rPr lang="ar-SA" dirty="0"/>
              <a:t>ما هي الوسائل التي يمكن أن تستخدمها </a:t>
            </a:r>
            <a:r>
              <a:rPr lang="ar-SA" dirty="0" smtClean="0"/>
              <a:t>الدول </a:t>
            </a:r>
            <a:r>
              <a:rPr lang="ar-SA" dirty="0" err="1" smtClean="0"/>
              <a:t>الديمقراطيه</a:t>
            </a:r>
            <a:r>
              <a:rPr lang="ar-SA" dirty="0" smtClean="0"/>
              <a:t> </a:t>
            </a:r>
            <a:r>
              <a:rPr lang="ar-SA" dirty="0"/>
              <a:t>لزيادة المشاركة السياسية في انتخابات المواطنين؟</a:t>
            </a:r>
            <a:endParaRPr dirty="0" smtClean="0"/>
          </a:p>
          <a:p>
            <a:pPr marL="0" lvl="0" indent="0">
              <a:buNone/>
            </a:pPr>
            <a:endParaRPr lang="ar-SA" dirty="0"/>
          </a:p>
          <a:p>
            <a:pPr marL="0" lvl="0" indent="0">
              <a:buNone/>
            </a:pPr>
            <a:r>
              <a:rPr lang="ar-SA" dirty="0"/>
              <a:t>ماذا </a:t>
            </a:r>
            <a:r>
              <a:rPr lang="ar-SA" dirty="0" smtClean="0"/>
              <a:t>كنت أفعل </a:t>
            </a:r>
            <a:r>
              <a:rPr lang="ar-SA" dirty="0"/>
              <a:t>في بيئتي </a:t>
            </a:r>
            <a:r>
              <a:rPr lang="ar-SA" dirty="0" err="1" smtClean="0"/>
              <a:t>المصغره</a:t>
            </a:r>
            <a:r>
              <a:rPr lang="ar-SA" dirty="0" smtClean="0"/>
              <a:t> </a:t>
            </a:r>
            <a:r>
              <a:rPr lang="ar-SA" dirty="0"/>
              <a:t>لإقناع الناس بالذهاب إلى صناديق الاقتراع؟</a:t>
            </a:r>
            <a:endParaRPr dirty="0" smtClean="0"/>
          </a:p>
          <a:p>
            <a:pPr marL="0" lvl="0" indent="0">
              <a:buNone/>
            </a:pPr>
            <a:endParaRPr lang="ar-SA" dirty="0"/>
          </a:p>
          <a:p>
            <a:pPr marL="0" lvl="0" indent="0">
              <a:buNone/>
            </a:pPr>
            <a:r>
              <a:rPr lang="ar-SA" dirty="0"/>
              <a:t>ملخص </a:t>
            </a:r>
            <a:r>
              <a:rPr lang="ar-SA" dirty="0" smtClean="0"/>
              <a:t>تصريحات </a:t>
            </a:r>
            <a:r>
              <a:rPr lang="ar-SA" dirty="0"/>
              <a:t>الطلاب في لوحة </a:t>
            </a:r>
            <a:r>
              <a:rPr lang="ar-SA" dirty="0" smtClean="0"/>
              <a:t>تعاونيه مشتركه.</a:t>
            </a:r>
            <a:endParaRPr dirty="0"/>
          </a:p>
        </p:txBody>
      </p:sp>
      <p:sp>
        <p:nvSpPr>
          <p:cNvPr id="206" name="Google Shape;206;p18"/>
          <p:cNvSpPr/>
          <p:nvPr/>
        </p:nvSpPr>
        <p:spPr>
          <a:xfrm>
            <a:off x="5042019" y="6519446"/>
            <a:ext cx="71499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فيديو تعليمي لعمل لوحة تعاونية</a:t>
            </a:r>
            <a:r>
              <a:rPr lang="x-none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x-none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://youtu.be/EYnu7Q7FdQE</a:t>
            </a:r>
            <a:r>
              <a:rPr lang="x-none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grpSp>
        <p:nvGrpSpPr>
          <p:cNvPr id="207" name="Google Shape;207;p18"/>
          <p:cNvGrpSpPr/>
          <p:nvPr/>
        </p:nvGrpSpPr>
        <p:grpSpPr>
          <a:xfrm>
            <a:off x="529838" y="4025069"/>
            <a:ext cx="2666289" cy="2303595"/>
            <a:chOff x="358922" y="1893396"/>
            <a:chExt cx="4392539" cy="4392539"/>
          </a:xfrm>
        </p:grpSpPr>
        <p:pic>
          <p:nvPicPr>
            <p:cNvPr id="208" name="Google Shape;208;p18" descr="Yellow note paper with red pin Free Vecto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8922" y="1893396"/>
              <a:ext cx="4392539" cy="43925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9" name="Google Shape;209;p18"/>
            <p:cNvGrpSpPr/>
            <p:nvPr/>
          </p:nvGrpSpPr>
          <p:grpSpPr>
            <a:xfrm>
              <a:off x="1633997" y="2948298"/>
              <a:ext cx="2117606" cy="2281728"/>
              <a:chOff x="2445848" y="-293762"/>
              <a:chExt cx="5962650" cy="5694704"/>
            </a:xfrm>
          </p:grpSpPr>
          <p:pic>
            <p:nvPicPr>
              <p:cNvPr id="210" name="Google Shape;210;p18" descr="Question mark sign in speech bubble style Free Vector"/>
              <p:cNvPicPr preferRelativeResize="0"/>
              <p:nvPr/>
            </p:nvPicPr>
            <p:blipFill rotWithShape="1">
              <a:blip r:embed="rId5">
                <a:alphaModFix/>
              </a:blip>
              <a:srcRect b="10237"/>
              <a:stretch/>
            </p:blipFill>
            <p:spPr>
              <a:xfrm>
                <a:off x="2445848" y="-293762"/>
                <a:ext cx="5962650" cy="56947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1" name="Google Shape;211;p18"/>
              <p:cNvSpPr/>
              <p:nvPr/>
            </p:nvSpPr>
            <p:spPr>
              <a:xfrm>
                <a:off x="5759865" y="4349809"/>
                <a:ext cx="1999716" cy="846034"/>
              </a:xfrm>
              <a:prstGeom prst="rect">
                <a:avLst/>
              </a:prstGeom>
              <a:solidFill>
                <a:srgbClr val="FFF4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</a:t>
            </a:r>
            <a:r>
              <a:rPr lang="ar-SA" dirty="0" err="1"/>
              <a:t>الاسرائيليه</a:t>
            </a:r>
            <a:endParaRPr dirty="0"/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1"/>
          </p:nvPr>
        </p:nvSpPr>
        <p:spPr>
          <a:xfrm>
            <a:off x="1025717" y="1093863"/>
            <a:ext cx="10817329" cy="50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ar-SA" dirty="0" smtClean="0"/>
              <a:t>تلخيص</a:t>
            </a:r>
            <a:endParaRPr dirty="0"/>
          </a:p>
          <a:p>
            <a:pPr marL="0" lvl="0" indent="0">
              <a:buNone/>
            </a:pPr>
            <a:endParaRPr lang="ar-SA" dirty="0"/>
          </a:p>
          <a:p>
            <a:pPr marL="0" lvl="0" indent="0">
              <a:buNone/>
            </a:pPr>
            <a:r>
              <a:rPr lang="ar-SA" dirty="0"/>
              <a:t>الانتخابات هي وسيلة للمشاركة السياسية ، تعكس قدرة المواطنين على التأثير في النظام السياسي وصناع القرار</a:t>
            </a:r>
            <a:r>
              <a:rPr lang="ar-SA" dirty="0" smtClean="0"/>
              <a:t>.</a:t>
            </a:r>
            <a:endParaRPr lang="ar-SA" dirty="0"/>
          </a:p>
          <a:p>
            <a:pPr marL="0" lvl="0" indent="0">
              <a:buNone/>
            </a:pPr>
            <a:r>
              <a:rPr lang="ar-SA" dirty="0"/>
              <a:t>هناك طرق أخرى غير رسمية للتأثير مثل المظاهرات والاحتجاجات ولكن في هذا الدرس ركزنا على الطريقة الرسمية للتصويت في الانتخابات والمشاركة المدنية</a:t>
            </a:r>
            <a:r>
              <a:rPr lang="ar-SA" dirty="0" smtClean="0"/>
              <a:t>.</a:t>
            </a:r>
          </a:p>
          <a:p>
            <a:pPr marL="0" lvl="0" indent="0">
              <a:buNone/>
            </a:pPr>
            <a:endParaRPr lang="ar-SA" sz="500" dirty="0"/>
          </a:p>
          <a:p>
            <a:pPr marL="0" lvl="0" indent="0">
              <a:buNone/>
            </a:pPr>
            <a:r>
              <a:rPr lang="ar-SA" dirty="0" smtClean="0"/>
              <a:t>على </a:t>
            </a:r>
            <a:r>
              <a:rPr lang="ar-SA" dirty="0"/>
              <a:t>مر السنين ، </a:t>
            </a:r>
            <a:r>
              <a:rPr lang="ar-SA" dirty="0" smtClean="0"/>
              <a:t>يلاحظ عدم </a:t>
            </a:r>
            <a:r>
              <a:rPr lang="ar-SA" dirty="0"/>
              <a:t>الاستقرار في نسبة المواطنين الإسرائيليين الذين </a:t>
            </a:r>
            <a:r>
              <a:rPr lang="ar-SA" dirty="0" smtClean="0"/>
              <a:t>يصوتون وهذا طبعا لأسباب </a:t>
            </a:r>
            <a:r>
              <a:rPr lang="ar-SA" dirty="0"/>
              <a:t>مختلفة.</a:t>
            </a:r>
            <a:endParaRPr lang="ar-SA" dirty="0" smtClean="0"/>
          </a:p>
          <a:p>
            <a:pPr marL="0" lvl="0" indent="0">
              <a:buNone/>
            </a:pPr>
            <a:endParaRPr lang="ar-SA" dirty="0"/>
          </a:p>
          <a:p>
            <a:pPr marL="0" lvl="0" indent="0">
              <a:buNone/>
            </a:pPr>
            <a:r>
              <a:rPr lang="ar-SA" dirty="0"/>
              <a:t>حاولنا في الدرس فهم أهمية المشاركة في الانتخابات والانخراط في برامج الأحزاب المختلفة.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ctrTitle"/>
          </p:nvPr>
        </p:nvSpPr>
        <p:spPr>
          <a:xfrm>
            <a:off x="1524000" y="20987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5400"/>
            </a:pPr>
            <a:r>
              <a:rPr lang="ar-SA" sz="5400" dirty="0" smtClean="0"/>
              <a:t>درس رقم </a:t>
            </a:r>
            <a:r>
              <a:rPr lang="x-none" sz="5400" dirty="0" smtClean="0"/>
              <a:t>2</a:t>
            </a:r>
            <a:r>
              <a:rPr lang="x-none" sz="5400" dirty="0"/>
              <a:t/>
            </a:r>
            <a:br>
              <a:rPr lang="x-none" sz="5400" dirty="0"/>
            </a:br>
            <a:r>
              <a:rPr lang="ar-SA" sz="5400" dirty="0"/>
              <a:t/>
            </a:r>
            <a:br>
              <a:rPr lang="ar-SA" sz="5400" dirty="0"/>
            </a:br>
            <a:r>
              <a:rPr lang="ar-SA" sz="5400" dirty="0"/>
              <a:t>المشاركة السياسية والمشاركة المدنية والحق في التصويت</a:t>
            </a:r>
            <a:endParaRPr sz="5400" dirty="0"/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578" y="0"/>
            <a:ext cx="1284844" cy="136744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/>
          <p:nvPr/>
        </p:nvSpPr>
        <p:spPr>
          <a:xfrm>
            <a:off x="5076202" y="6442502"/>
            <a:ext cx="711579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מאמר מומלץ למורה: אמצעים להעלאת שיעור ההצבעה – מחלקת המחקר והמידע של הכנסת.</a:t>
            </a:r>
            <a:r>
              <a:rPr lang="x-none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 smtClean="0"/>
              <a:t>المشاركة </a:t>
            </a:r>
            <a:r>
              <a:rPr lang="ar-SA" dirty="0"/>
              <a:t>السياسية والمشاركة المدنية والحق في التصويت</a:t>
            </a:r>
            <a:endParaRPr dirty="0"/>
          </a:p>
        </p:txBody>
      </p:sp>
      <p:sp>
        <p:nvSpPr>
          <p:cNvPr id="230" name="Google Shape;230;p21"/>
          <p:cNvSpPr txBox="1">
            <a:spLocks noGrp="1"/>
          </p:cNvSpPr>
          <p:nvPr>
            <p:ph type="body" idx="1"/>
          </p:nvPr>
        </p:nvSpPr>
        <p:spPr>
          <a:xfrm>
            <a:off x="144238" y="1093862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-SA" dirty="0" smtClean="0"/>
              <a:t>فيما </a:t>
            </a:r>
            <a:r>
              <a:rPr lang="ar-SA" dirty="0"/>
              <a:t>يلي بيانات حول معدلات التصويت في الانتخابات الأخيرة في دول مختلفة</a:t>
            </a:r>
            <a:r>
              <a:rPr lang="x-none" dirty="0" smtClean="0"/>
              <a:t>OECD</a:t>
            </a:r>
            <a:endParaRPr dirty="0"/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l="9143" t="19547" r="25578" b="15842"/>
          <a:stretch/>
        </p:blipFill>
        <p:spPr>
          <a:xfrm>
            <a:off x="2489234" y="1606057"/>
            <a:ext cx="8200728" cy="46528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2" name="Google Shape;232;p21"/>
          <p:cNvSpPr/>
          <p:nvPr/>
        </p:nvSpPr>
        <p:spPr>
          <a:xfrm>
            <a:off x="6923902" y="6489014"/>
            <a:ext cx="471443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endParaRPr lang="ar-SA" sz="1100" b="1" dirty="0"/>
          </a:p>
          <a:p>
            <a:pPr lvl="0" algn="r" rtl="1"/>
            <a:r>
              <a:rPr lang="ar-SA" sz="1100" b="1" dirty="0"/>
              <a:t>من: أدوات رفع نسبة التصويت ، قسم ال</a:t>
            </a:r>
            <a:r>
              <a:rPr lang="ar-SA" sz="1200" b="1" dirty="0"/>
              <a:t>م</a:t>
            </a:r>
            <a:r>
              <a:rPr lang="ar-SA" sz="1100" b="1" dirty="0"/>
              <a:t>علومات والأبحاث في الكنيست</a:t>
            </a: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dirty="0" smtClean="0"/>
              <a:t>من يصوت </a:t>
            </a:r>
            <a:r>
              <a:rPr lang="x-none" dirty="0" smtClean="0"/>
              <a:t> </a:t>
            </a:r>
            <a:r>
              <a:rPr lang="x-none" dirty="0"/>
              <a:t>- </a:t>
            </a:r>
            <a:r>
              <a:rPr lang="ar-SA" dirty="0" smtClean="0"/>
              <a:t>يؤثر</a:t>
            </a:r>
            <a:r>
              <a:rPr lang="x-none" dirty="0" smtClean="0"/>
              <a:t> </a:t>
            </a:r>
            <a:r>
              <a:rPr lang="x-none" dirty="0"/>
              <a:t>!?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ar-SA" dirty="0" smtClean="0">
                <a:solidFill>
                  <a:srgbClr val="0070C0"/>
                </a:solidFill>
              </a:rPr>
              <a:t>خلفيه :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ar-SA" dirty="0"/>
              <a:t>مع اقتراب موعد الانتخابات القادمة ، </a:t>
            </a:r>
            <a:r>
              <a:rPr lang="ar-SA" dirty="0" smtClean="0"/>
              <a:t>يتجدد </a:t>
            </a:r>
            <a:r>
              <a:rPr lang="ar-SA" dirty="0"/>
              <a:t>الجدل </a:t>
            </a:r>
            <a:r>
              <a:rPr lang="ar-SA" dirty="0" smtClean="0"/>
              <a:t>والنقاش حول </a:t>
            </a:r>
            <a:r>
              <a:rPr lang="ar-SA" dirty="0"/>
              <a:t>نسبة تصويت المواطنين الإسرائيليين في </a:t>
            </a:r>
            <a:r>
              <a:rPr lang="ar-SA" dirty="0" smtClean="0"/>
              <a:t>الانتخابات .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</a:pPr>
            <a:endParaRPr lang="ar-SA" dirty="0"/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ar-SA" dirty="0"/>
              <a:t>الانتخابات الديمقراطية هي طريقة لحل النزاعات سلميا ، مع الحفاظ على المبادئ الديمقراطية للتسامح وحرية التعبير والتعددية وسيادة القانون وحكم الأغلبية</a:t>
            </a:r>
            <a:r>
              <a:rPr lang="ar-SA" dirty="0" smtClean="0"/>
              <a:t>.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</a:pPr>
            <a:endParaRPr lang="ar-SA" dirty="0" smtClean="0"/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ar-SA" dirty="0"/>
              <a:t>بالإضافة إلى ذلك ، فإن التصويت في الانتخابات هو تعبير عن المشاركة المدنية وثقة الجمهور في المؤسسات الحكومية بالإضافة إلى إيمان الجمهور بأنه يمكنهم التأثير على الساحة العامة وصنع القرار.</a:t>
            </a:r>
            <a:endParaRPr dirty="0"/>
          </a:p>
          <a:p>
            <a:pPr marL="0" lvl="0" indent="0">
              <a:buSzPts val="2000"/>
              <a:buNone/>
            </a:pPr>
            <a:endParaRPr lang="ar-SA" sz="2000" dirty="0"/>
          </a:p>
          <a:p>
            <a:pPr marL="0" lvl="0" indent="0">
              <a:buSzPts val="2000"/>
              <a:buNone/>
            </a:pPr>
            <a:r>
              <a:rPr lang="ar-SA" sz="2800" dirty="0" smtClean="0"/>
              <a:t>نسبة التصويت في </a:t>
            </a:r>
            <a:r>
              <a:rPr lang="ar-SA" sz="2800" dirty="0"/>
              <a:t>إسرائيل </a:t>
            </a:r>
            <a:r>
              <a:rPr lang="ar-SA" sz="2800" dirty="0" smtClean="0"/>
              <a:t>تتميز بعدم </a:t>
            </a:r>
            <a:r>
              <a:rPr lang="ar-SA" sz="2800" dirty="0"/>
              <a:t>الاستقرار على مر السنين ولا يزال يعتبر مرتفعًا نسبيًا مقارنة بالدول الغربية.</a:t>
            </a:r>
            <a:endParaRPr sz="28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المشاركة السياسية والمشاركة المدنية والحق في التصويت</a:t>
            </a:r>
            <a:endParaRPr dirty="0"/>
          </a:p>
        </p:txBody>
      </p:sp>
      <p:sp>
        <p:nvSpPr>
          <p:cNvPr id="238" name="Google Shape;238;p22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ar-SA" dirty="0"/>
          </a:p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العديد من البلدان منزعجة من عدم الثبات وحتى انخفاض نسبة التصويت. لذلك ، فإن مواجهة التحدي المتمثل في الحفاظ على نسبة مشاركة عالية للناخبين </a:t>
            </a:r>
            <a:r>
              <a:rPr lang="ar-SA" dirty="0" smtClean="0"/>
              <a:t>هي مهمة </a:t>
            </a:r>
            <a:r>
              <a:rPr lang="ar-SA" dirty="0"/>
              <a:t>معقدة</a:t>
            </a:r>
            <a:r>
              <a:rPr lang="ar-SA" dirty="0" smtClean="0"/>
              <a:t>.</a:t>
            </a:r>
            <a:endParaRPr lang="ar-SA" dirty="0"/>
          </a:p>
          <a:p>
            <a:pPr marL="0" lvl="0" indent="0">
              <a:buNone/>
            </a:pPr>
            <a:r>
              <a:rPr lang="ar-SA" dirty="0"/>
              <a:t>تؤثر بعض الإجراءات التي اتخذتها الدول لهذا الغرض على العملية الانتخابية وطريقة مشاركة المواطنين.</a:t>
            </a:r>
            <a:endParaRPr dirty="0"/>
          </a:p>
          <a:p>
            <a:pPr marL="0" lvl="0" indent="0">
              <a:buNone/>
            </a:pPr>
            <a:endParaRPr lang="ar-SA" dirty="0" smtClean="0"/>
          </a:p>
          <a:p>
            <a:pPr marL="0" lvl="0" indent="0">
              <a:buNone/>
            </a:pPr>
            <a:r>
              <a:rPr lang="ar-SA" dirty="0" smtClean="0"/>
              <a:t>سنناقش </a:t>
            </a:r>
            <a:r>
              <a:rPr lang="ar-SA" dirty="0"/>
              <a:t>في هذا الدرس الوسائل المختلفة </a:t>
            </a:r>
            <a:endParaRPr lang="ar-SA" dirty="0" smtClean="0"/>
          </a:p>
          <a:p>
            <a:pPr marL="0" lvl="0" indent="0">
              <a:buNone/>
            </a:pPr>
            <a:r>
              <a:rPr lang="ar-SA" dirty="0" smtClean="0"/>
              <a:t>المتاحة في </a:t>
            </a:r>
            <a:r>
              <a:rPr lang="ar-SA" dirty="0"/>
              <a:t>دول مختلفة وما إذا كانت </a:t>
            </a:r>
            <a:r>
              <a:rPr lang="ar-SA" dirty="0" smtClean="0"/>
              <a:t>بعض</a:t>
            </a:r>
          </a:p>
          <a:p>
            <a:pPr marL="0" lvl="0" indent="0">
              <a:buNone/>
            </a:pPr>
            <a:r>
              <a:rPr lang="ar-SA" dirty="0" smtClean="0"/>
              <a:t> </a:t>
            </a:r>
            <a:r>
              <a:rPr lang="ar-SA" dirty="0"/>
              <a:t>هذه الإجراءات مناسبة للاستخدام في إسرائيل أيضًا.</a:t>
            </a:r>
            <a:endParaRPr dirty="0"/>
          </a:p>
        </p:txBody>
      </p:sp>
      <p:grpSp>
        <p:nvGrpSpPr>
          <p:cNvPr id="239" name="Google Shape;239;p22"/>
          <p:cNvGrpSpPr/>
          <p:nvPr/>
        </p:nvGrpSpPr>
        <p:grpSpPr>
          <a:xfrm>
            <a:off x="213644" y="3142271"/>
            <a:ext cx="4862557" cy="3301257"/>
            <a:chOff x="213644" y="3142271"/>
            <a:chExt cx="4862557" cy="3301257"/>
          </a:xfrm>
        </p:grpSpPr>
        <p:pic>
          <p:nvPicPr>
            <p:cNvPr id="240" name="Google Shape;240;p22" descr="Voting and election concept Premium Vecto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644" y="3142271"/>
              <a:ext cx="4862557" cy="3301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2"/>
            <p:cNvSpPr/>
            <p:nvPr/>
          </p:nvSpPr>
          <p:spPr>
            <a:xfrm>
              <a:off x="3760149" y="3503776"/>
              <a:ext cx="1316052" cy="9485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المشاركة السياسية والمشاركة المدنية والحق في التصويت</a:t>
            </a:r>
            <a:endParaRPr dirty="0"/>
          </a:p>
        </p:txBody>
      </p:sp>
      <p:sp>
        <p:nvSpPr>
          <p:cNvPr id="247" name="Google Shape;247;p23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ar-SA" sz="2550" dirty="0" smtClean="0"/>
              <a:t>فعاليات بمجموعات بغرف الزووم</a:t>
            </a:r>
            <a:endParaRPr dirty="0"/>
          </a:p>
          <a:p>
            <a:pPr marL="0" lvl="0" indent="0">
              <a:lnSpc>
                <a:spcPct val="70000"/>
              </a:lnSpc>
              <a:buSzPts val="2550"/>
              <a:buNone/>
            </a:pPr>
            <a:endParaRPr lang="ar-SA" sz="2550" dirty="0"/>
          </a:p>
          <a:p>
            <a:pPr marL="0" lvl="0" indent="0">
              <a:lnSpc>
                <a:spcPct val="70000"/>
              </a:lnSpc>
              <a:buSzPts val="2550"/>
              <a:buNone/>
            </a:pPr>
            <a:r>
              <a:rPr lang="ar-SA" sz="2550" dirty="0"/>
              <a:t>سيقوم المعلم بتقسيم الطلاب إلى غرف </a:t>
            </a:r>
            <a:r>
              <a:rPr lang="ar-SA" sz="2550" dirty="0" smtClean="0"/>
              <a:t>للقيام </a:t>
            </a:r>
            <a:r>
              <a:rPr lang="ar-SA" sz="2550" dirty="0" err="1" smtClean="0"/>
              <a:t>بفعاليه</a:t>
            </a:r>
            <a:r>
              <a:rPr lang="ar-SA" sz="2550" dirty="0" smtClean="0"/>
              <a:t> مدتها </a:t>
            </a:r>
            <a:r>
              <a:rPr lang="ar-SA" sz="2550" dirty="0"/>
              <a:t>15 دقيقة وإعطاء مهمة لكل غرفة ، والتي سيضعونها في عرض تقديمي تعاوني. كل مجموعة لديها شريحة لتحميل المنتجات.</a:t>
            </a:r>
            <a:r>
              <a:rPr lang="x-none" sz="2550" dirty="0"/>
              <a:t/>
            </a:r>
            <a:br>
              <a:rPr lang="x-none" sz="2550" dirty="0"/>
            </a:br>
            <a:endParaRPr sz="2550" dirty="0"/>
          </a:p>
          <a:p>
            <a:pPr marL="0" lvl="0" indent="0">
              <a:lnSpc>
                <a:spcPct val="70000"/>
              </a:lnSpc>
              <a:buSzPts val="2550"/>
              <a:buNone/>
            </a:pPr>
            <a:r>
              <a:rPr lang="ar-SA" sz="2550" dirty="0"/>
              <a:t>يمكنك التقسيم إلى عدة غرف وإعطاء نفس المهمة لعدة مجموعات</a:t>
            </a:r>
            <a:r>
              <a:rPr lang="ar-SA" sz="2550" dirty="0" smtClean="0"/>
              <a:t>.</a:t>
            </a:r>
            <a:endParaRPr lang="ar-SA" sz="2550" dirty="0"/>
          </a:p>
          <a:p>
            <a:pPr marL="0" lvl="0" indent="0">
              <a:lnSpc>
                <a:spcPct val="70000"/>
              </a:lnSpc>
              <a:buSzPts val="2550"/>
              <a:buNone/>
            </a:pPr>
            <a:r>
              <a:rPr lang="ar-SA" sz="2550" dirty="0"/>
              <a:t>يُطلب من كل مجموعة أن </a:t>
            </a:r>
            <a:r>
              <a:rPr lang="ar-SA" sz="2550" dirty="0" smtClean="0"/>
              <a:t>تتطرق </a:t>
            </a:r>
            <a:r>
              <a:rPr lang="ar-SA" sz="2550" dirty="0"/>
              <a:t>في شريحتها الخاصة في عرض تقديمي تعاوني ، </a:t>
            </a:r>
            <a:r>
              <a:rPr lang="ar-SA" sz="2550" dirty="0" smtClean="0"/>
              <a:t>الى </a:t>
            </a:r>
            <a:r>
              <a:rPr lang="ar-SA" sz="2550" dirty="0"/>
              <a:t>الموضوعات التالية:</a:t>
            </a:r>
            <a:endParaRPr sz="2550" dirty="0"/>
          </a:p>
          <a:p>
            <a:pPr marL="0" lvl="0" indent="0">
              <a:lnSpc>
                <a:spcPct val="70000"/>
              </a:lnSpc>
              <a:buSzPts val="2550"/>
              <a:buNone/>
            </a:pPr>
            <a:r>
              <a:rPr lang="he-IL" sz="2550" dirty="0" smtClean="0"/>
              <a:t>1</a:t>
            </a:r>
            <a:r>
              <a:rPr lang="he-IL" sz="2550" dirty="0"/>
              <a:t>. </a:t>
            </a:r>
            <a:r>
              <a:rPr lang="ar-SA" sz="2550" dirty="0" smtClean="0"/>
              <a:t>ما </a:t>
            </a:r>
            <a:r>
              <a:rPr lang="ar-SA" sz="2550" dirty="0"/>
              <a:t>معنى </a:t>
            </a:r>
            <a:r>
              <a:rPr lang="ar-SA" sz="2550" dirty="0" err="1" smtClean="0"/>
              <a:t>الوسيله</a:t>
            </a:r>
            <a:r>
              <a:rPr lang="ar-SA" sz="2550" dirty="0" smtClean="0"/>
              <a:t> </a:t>
            </a:r>
            <a:r>
              <a:rPr lang="ar-SA" sz="2550" dirty="0"/>
              <a:t>وكيف سيتم </a:t>
            </a:r>
            <a:r>
              <a:rPr lang="ar-SA" sz="2550" dirty="0" smtClean="0"/>
              <a:t>تنفيذها </a:t>
            </a:r>
            <a:r>
              <a:rPr lang="ar-SA" sz="2550" dirty="0"/>
              <a:t>أو يتم </a:t>
            </a:r>
            <a:r>
              <a:rPr lang="ar-SA" sz="2550" dirty="0" smtClean="0"/>
              <a:t>تنفيذها </a:t>
            </a:r>
            <a:r>
              <a:rPr lang="ar-SA" sz="2550" dirty="0"/>
              <a:t>في البلدان المختلفة</a:t>
            </a:r>
            <a:r>
              <a:rPr lang="x-none" sz="2550" dirty="0" smtClean="0"/>
              <a:t>.</a:t>
            </a:r>
            <a:endParaRPr sz="25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he-IL" sz="2550" dirty="0"/>
              <a:t>2. </a:t>
            </a:r>
            <a:r>
              <a:rPr lang="ar-SA" sz="2550" dirty="0" smtClean="0"/>
              <a:t>أي من الدول تستعمل هذه </a:t>
            </a:r>
            <a:r>
              <a:rPr lang="ar-SA" sz="2550" dirty="0" err="1" smtClean="0"/>
              <a:t>الوسيله</a:t>
            </a:r>
            <a:r>
              <a:rPr lang="ar-SA" sz="2550" dirty="0" smtClean="0"/>
              <a:t> ؟</a:t>
            </a:r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ar-SA" sz="2550" dirty="0" smtClean="0"/>
              <a:t>3. اذكروا ايجابيه واحده وسلبيه واحده لهذه </a:t>
            </a:r>
            <a:r>
              <a:rPr lang="ar-SA" sz="2550" dirty="0" err="1" smtClean="0"/>
              <a:t>الوسيله</a:t>
            </a:r>
            <a:endParaRPr sz="2550" dirty="0"/>
          </a:p>
          <a:p>
            <a:pPr marL="0" lvl="0" indent="0">
              <a:lnSpc>
                <a:spcPct val="70000"/>
              </a:lnSpc>
              <a:buSzPts val="2550"/>
              <a:buNone/>
            </a:pPr>
            <a:r>
              <a:rPr lang="he-IL" sz="2550" dirty="0"/>
              <a:t>4. </a:t>
            </a:r>
            <a:r>
              <a:rPr lang="ar-SA" sz="2550" dirty="0" smtClean="0"/>
              <a:t>هل </a:t>
            </a:r>
            <a:r>
              <a:rPr lang="ar-SA" sz="2550" dirty="0" err="1" smtClean="0"/>
              <a:t>الوسيله</a:t>
            </a:r>
            <a:r>
              <a:rPr lang="ar-SA" sz="2550" dirty="0" smtClean="0"/>
              <a:t>  مناسبه </a:t>
            </a:r>
            <a:r>
              <a:rPr lang="ar-SA" sz="2550" dirty="0"/>
              <a:t>لدولة إسرائيل </a:t>
            </a:r>
            <a:r>
              <a:rPr lang="ar-SA" sz="2550" dirty="0" smtClean="0"/>
              <a:t>, قم باستخدام تعليل </a:t>
            </a:r>
            <a:r>
              <a:rPr lang="ar-SA" sz="2550" dirty="0"/>
              <a:t>واحد على </a:t>
            </a:r>
            <a:r>
              <a:rPr lang="ar-SA" sz="2550" dirty="0" smtClean="0"/>
              <a:t>الأقل.</a:t>
            </a:r>
            <a:endParaRPr lang="ar-SA" sz="25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endParaRPr sz="221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endParaRPr sz="2210" dirty="0"/>
          </a:p>
        </p:txBody>
      </p:sp>
      <p:sp>
        <p:nvSpPr>
          <p:cNvPr id="248" name="Google Shape;248;p23"/>
          <p:cNvSpPr/>
          <p:nvPr/>
        </p:nvSpPr>
        <p:spPr>
          <a:xfrm>
            <a:off x="3865548" y="6488668"/>
            <a:ext cx="83264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فيديو تعليمي لإعداد عرض تعاوني</a:t>
            </a:r>
            <a:r>
              <a:rPr lang="x-none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ttps</a:t>
            </a:r>
            <a:r>
              <a:rPr lang="x-none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://youtu.be/UGmZNGxp8Oc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>
            <a:spLocks noGrp="1"/>
          </p:cNvSpPr>
          <p:nvPr>
            <p:ph type="title"/>
          </p:nvPr>
        </p:nvSpPr>
        <p:spPr>
          <a:xfrm>
            <a:off x="0" y="459763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المشاركة السياسية والمشاركة المدنية والحق في التصويت</a:t>
            </a:r>
            <a:endParaRPr dirty="0"/>
          </a:p>
        </p:txBody>
      </p:sp>
      <p:sp>
        <p:nvSpPr>
          <p:cNvPr id="254" name="Google Shape;254;p24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ts val="2405"/>
              <a:buNone/>
            </a:pPr>
            <a:r>
              <a:rPr lang="ar-SA" sz="2405" dirty="0" smtClean="0"/>
              <a:t>غرفه </a:t>
            </a:r>
            <a:r>
              <a:rPr lang="x-none" sz="2405" dirty="0" smtClean="0"/>
              <a:t> </a:t>
            </a:r>
            <a:r>
              <a:rPr lang="x-none" sz="2405" dirty="0"/>
              <a:t>1</a:t>
            </a:r>
            <a:br>
              <a:rPr lang="x-none" sz="2405" dirty="0"/>
            </a:br>
            <a:r>
              <a:rPr lang="ar-SA" sz="2405" dirty="0"/>
              <a:t>الاجبار القانوني للتصويت في الانتخابات ,</a:t>
            </a:r>
            <a:r>
              <a:rPr lang="ar-SA" sz="2405" dirty="0" err="1"/>
              <a:t>للمره</a:t>
            </a:r>
            <a:r>
              <a:rPr lang="ar-SA" sz="2405" dirty="0"/>
              <a:t> </a:t>
            </a:r>
            <a:r>
              <a:rPr lang="ar-SA" sz="2405" dirty="0" err="1"/>
              <a:t>الثانيه</a:t>
            </a:r>
            <a:r>
              <a:rPr lang="ar-SA" sz="2405" dirty="0"/>
              <a:t> يوم </a:t>
            </a:r>
            <a:r>
              <a:rPr lang="ar-SA" sz="2405" dirty="0" err="1"/>
              <a:t>العطله</a:t>
            </a:r>
            <a:r>
              <a:rPr lang="ar-SA" sz="2405" dirty="0"/>
              <a:t> غير مذكور رغم انه وسيله مهمه بل مركزيه</a:t>
            </a:r>
          </a:p>
          <a:p>
            <a:pPr marL="0" lvl="0" indent="0">
              <a:lnSpc>
                <a:spcPct val="80000"/>
              </a:lnSpc>
              <a:buSzPts val="2405"/>
              <a:buNone/>
            </a:pPr>
            <a:endParaRPr lang="ar-SA" sz="2405" dirty="0" smtClean="0"/>
          </a:p>
          <a:p>
            <a:pPr marL="0" lvl="0" indent="0">
              <a:lnSpc>
                <a:spcPct val="80000"/>
              </a:lnSpc>
              <a:buSzPts val="2405"/>
              <a:buNone/>
            </a:pPr>
            <a:r>
              <a:rPr lang="ar-SA" sz="2405" dirty="0" smtClean="0"/>
              <a:t>غرفه</a:t>
            </a:r>
            <a:r>
              <a:rPr lang="x-none" sz="2405" dirty="0" smtClean="0"/>
              <a:t> </a:t>
            </a:r>
            <a:r>
              <a:rPr lang="x-none" sz="2405" dirty="0"/>
              <a:t>2</a:t>
            </a:r>
            <a:br>
              <a:rPr lang="x-none" sz="2405" dirty="0"/>
            </a:br>
            <a:r>
              <a:rPr lang="ar-SA" sz="2405" dirty="0" smtClean="0"/>
              <a:t>تنزيل  جيل الاقتراع للمصوتين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 dirty="0"/>
          </a:p>
          <a:p>
            <a:pPr marL="0" lvl="0" indent="0">
              <a:lnSpc>
                <a:spcPct val="80000"/>
              </a:lnSpc>
              <a:buSzPts val="2405"/>
              <a:buNone/>
            </a:pPr>
            <a:r>
              <a:rPr lang="ar-SA" sz="2405" dirty="0"/>
              <a:t>غرفه</a:t>
            </a:r>
            <a:r>
              <a:rPr lang="x-none" sz="2405" dirty="0" smtClean="0"/>
              <a:t> </a:t>
            </a:r>
            <a:r>
              <a:rPr lang="x-none" sz="2405" dirty="0"/>
              <a:t>3</a:t>
            </a:r>
            <a:br>
              <a:rPr lang="x-none" sz="2405" dirty="0"/>
            </a:br>
            <a:r>
              <a:rPr lang="ar-SA" sz="2405" dirty="0" smtClean="0"/>
              <a:t>التصويت </a:t>
            </a:r>
            <a:r>
              <a:rPr lang="ar-SA" sz="2405" dirty="0"/>
              <a:t>عبر الإنترنت</a:t>
            </a:r>
            <a:endParaRPr sz="1480" dirty="0"/>
          </a:p>
          <a:p>
            <a:pPr marL="0" lvl="0" indent="0">
              <a:lnSpc>
                <a:spcPct val="80000"/>
              </a:lnSpc>
              <a:buSzPts val="2405"/>
              <a:buNone/>
            </a:pPr>
            <a:r>
              <a:rPr lang="ar-SA" sz="2405" dirty="0"/>
              <a:t>غرفه</a:t>
            </a:r>
            <a:r>
              <a:rPr lang="x-none" sz="2405" dirty="0" smtClean="0"/>
              <a:t> 4</a:t>
            </a:r>
            <a:endParaRPr lang="ar-SA" sz="2405" dirty="0"/>
          </a:p>
          <a:p>
            <a:pPr marL="0" lvl="0" indent="0">
              <a:lnSpc>
                <a:spcPct val="80000"/>
              </a:lnSpc>
              <a:buSzPts val="2405"/>
              <a:buNone/>
            </a:pPr>
            <a:r>
              <a:rPr lang="ar-SA" sz="2405" dirty="0"/>
              <a:t>السماح بالتصويت لمختلف المواطنين خارج الدولة</a:t>
            </a:r>
            <a:endParaRPr sz="1480" dirty="0"/>
          </a:p>
          <a:p>
            <a:pPr marL="0" lvl="0" indent="0">
              <a:lnSpc>
                <a:spcPct val="80000"/>
              </a:lnSpc>
              <a:buSzPts val="2405"/>
              <a:buNone/>
            </a:pPr>
            <a:r>
              <a:rPr lang="ar-SA" sz="2405" dirty="0"/>
              <a:t>غرفه</a:t>
            </a:r>
            <a:r>
              <a:rPr lang="x-none" sz="2405" dirty="0" smtClean="0"/>
              <a:t> </a:t>
            </a:r>
            <a:r>
              <a:rPr lang="x-none" sz="2405" dirty="0"/>
              <a:t>5</a:t>
            </a:r>
            <a:br>
              <a:rPr lang="x-none" sz="2405" dirty="0"/>
            </a:br>
            <a:r>
              <a:rPr lang="ar-SA" sz="2405" dirty="0" smtClean="0"/>
              <a:t>هل يستمر يوم الانتخابات عطله رسميه ام يجب الغائه</a:t>
            </a:r>
            <a:endParaRPr dirty="0"/>
          </a:p>
        </p:txBody>
      </p:sp>
      <p:pic>
        <p:nvPicPr>
          <p:cNvPr id="255" name="Google Shape;255;p24" descr="Virtual group meeting being held via video conference from home using laptop computer chatting with colleagues online illustration Premium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23" y="4262966"/>
            <a:ext cx="3245652" cy="229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المشاركة السياسية والمشاركة المدنية والحق في التصويت</a:t>
            </a:r>
            <a:endParaRPr dirty="0"/>
          </a:p>
        </p:txBody>
      </p:sp>
      <p:sp>
        <p:nvSpPr>
          <p:cNvPr id="261" name="Google Shape;261;p25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ar-SA" dirty="0"/>
          </a:p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سيعود الطلاب إلى الجلسة المكتملة وستعرض كل غرفة منتجها</a:t>
            </a:r>
            <a:r>
              <a:rPr lang="ar-SA" dirty="0" smtClean="0"/>
              <a:t>.</a:t>
            </a:r>
            <a:endParaRPr lang="ar-SA" dirty="0"/>
          </a:p>
          <a:p>
            <a:pPr marL="0" lvl="0" indent="0">
              <a:buNone/>
            </a:pPr>
            <a:r>
              <a:rPr lang="ar-SA" dirty="0"/>
              <a:t>المنتج: عرض تقديمي تعاوني حيث </a:t>
            </a:r>
            <a:r>
              <a:rPr lang="ar-SA" dirty="0" smtClean="0"/>
              <a:t>ستحصل </a:t>
            </a:r>
            <a:r>
              <a:rPr lang="ar-SA" dirty="0"/>
              <a:t>كل غرفة على شريحة يقدمون فيها نتائجهم</a:t>
            </a:r>
            <a:endParaRPr dirty="0"/>
          </a:p>
        </p:txBody>
      </p:sp>
      <p:grpSp>
        <p:nvGrpSpPr>
          <p:cNvPr id="262" name="Google Shape;262;p25"/>
          <p:cNvGrpSpPr/>
          <p:nvPr/>
        </p:nvGrpSpPr>
        <p:grpSpPr>
          <a:xfrm>
            <a:off x="3938045" y="2908142"/>
            <a:ext cx="4963356" cy="3250761"/>
            <a:chOff x="6727291" y="3009034"/>
            <a:chExt cx="4963356" cy="3250761"/>
          </a:xfrm>
        </p:grpSpPr>
        <p:pic>
          <p:nvPicPr>
            <p:cNvPr id="263" name="Google Shape;263;p25" descr="People on laptop screen talking with friends or colleagues   illustration. video conference, remote work. Premium Vecto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27291" y="3009034"/>
              <a:ext cx="4963356" cy="3250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5" descr="תוצאת תמונה עבור עםםעךק דךןגק"/>
            <p:cNvPicPr preferRelativeResize="0"/>
            <p:nvPr/>
          </p:nvPicPr>
          <p:blipFill rotWithShape="1">
            <a:blip r:embed="rId4">
              <a:alphaModFix/>
            </a:blip>
            <a:srcRect t="25270" b="28872"/>
            <a:stretch/>
          </p:blipFill>
          <p:spPr>
            <a:xfrm>
              <a:off x="8171589" y="4554908"/>
              <a:ext cx="2425195" cy="760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المشاركة السياسية والمشاركة المدنية والحق في التصويت</a:t>
            </a:r>
            <a:endParaRPr dirty="0"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372829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ar-SA" dirty="0"/>
          </a:p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املأ الاستبيان عبر الإنترنت </a:t>
            </a:r>
            <a:r>
              <a:rPr lang="ar-SA" dirty="0" smtClean="0"/>
              <a:t>وبين مدى موافقتهم</a:t>
            </a:r>
            <a:endParaRPr lang="ar-SA" sz="2000" dirty="0"/>
          </a:p>
          <a:p>
            <a:pPr lvl="0" indent="-457200">
              <a:buAutoNum type="arabicPeriod"/>
            </a:pPr>
            <a:r>
              <a:rPr lang="ar-SA" sz="2000" dirty="0" smtClean="0"/>
              <a:t>تخفيض </a:t>
            </a:r>
            <a:r>
              <a:rPr lang="ar-SA" sz="2000" dirty="0"/>
              <a:t>سن الاقتراع إلى 17 في انتخابات الكنيست هو أمر مناسب لإسرائيل. </a:t>
            </a:r>
            <a:r>
              <a:rPr lang="ar-SA" sz="2000" dirty="0" smtClean="0"/>
              <a:t>نعم \ لا</a:t>
            </a:r>
            <a:endParaRPr lang="ar-SA" sz="2000" dirty="0"/>
          </a:p>
          <a:p>
            <a:pPr lvl="0" indent="-457200">
              <a:buAutoNum type="arabicPeriod"/>
            </a:pPr>
            <a:r>
              <a:rPr lang="ar-SA" sz="2000" dirty="0"/>
              <a:t>أنا أؤيد فرض القانون على المواطنين للذهاب إلى صناديق الاقتراع. صحيح </a:t>
            </a:r>
            <a:r>
              <a:rPr lang="ar-SA" sz="2000" dirty="0" smtClean="0"/>
              <a:t>\ خطأ.</a:t>
            </a:r>
            <a:endParaRPr lang="ar-SA" sz="2000" dirty="0"/>
          </a:p>
          <a:p>
            <a:pPr lvl="0" indent="-457200">
              <a:buAutoNum type="arabicPeriod"/>
            </a:pPr>
            <a:r>
              <a:rPr lang="ar-SA" sz="2000" dirty="0"/>
              <a:t>. أنا أؤيد إمكانية تصويت المواطنين المقيمين في الخارج في الانتخابات الإسرائيلية. صحيح </a:t>
            </a:r>
            <a:r>
              <a:rPr lang="ar-SA" sz="2000" dirty="0" smtClean="0"/>
              <a:t>\ خطأ.</a:t>
            </a:r>
            <a:endParaRPr lang="ar-SA" sz="2000" dirty="0"/>
          </a:p>
          <a:p>
            <a:pPr lvl="0" indent="-457200">
              <a:buAutoNum type="arabicPeriod"/>
            </a:pPr>
            <a:r>
              <a:rPr lang="ar-SA" sz="2000" dirty="0"/>
              <a:t>4. أنا أؤيد إمكانية التصويت عبر الإنترنت من المنزل ، في الانتخابات في إسرائيل. صحيح </a:t>
            </a:r>
            <a:r>
              <a:rPr lang="ar-SA" sz="2000" dirty="0" smtClean="0"/>
              <a:t>\ خطأ.</a:t>
            </a:r>
          </a:p>
          <a:p>
            <a:pPr lvl="0" indent="-457200">
              <a:buAutoNum type="arabicPeriod"/>
            </a:pPr>
            <a:r>
              <a:rPr lang="ar-SA" sz="2000" dirty="0" smtClean="0"/>
              <a:t>أنا </a:t>
            </a:r>
            <a:r>
              <a:rPr lang="ar-SA" sz="2000" dirty="0"/>
              <a:t>أؤيد إمكانية إعطاء يوم </a:t>
            </a:r>
            <a:r>
              <a:rPr lang="ar-SA" sz="2000" dirty="0" smtClean="0"/>
              <a:t>عطله </a:t>
            </a:r>
            <a:r>
              <a:rPr lang="ar-SA" sz="2000" dirty="0"/>
              <a:t>يوم الانتخابات. صحيح </a:t>
            </a:r>
            <a:r>
              <a:rPr lang="ar-SA" sz="2000" dirty="0" smtClean="0"/>
              <a:t>\ خطأ</a:t>
            </a:r>
            <a:r>
              <a:rPr lang="x-none" sz="2000" dirty="0" smtClean="0"/>
              <a:t>. </a:t>
            </a:r>
            <a:endParaRPr dirty="0"/>
          </a:p>
        </p:txBody>
      </p:sp>
      <p:sp>
        <p:nvSpPr>
          <p:cNvPr id="271" name="Google Shape;271;p26"/>
          <p:cNvSpPr/>
          <p:nvPr/>
        </p:nvSpPr>
        <p:spPr>
          <a:xfrm>
            <a:off x="4970174" y="6038307"/>
            <a:ext cx="67615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endParaRPr lang="ar-SA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 rtl="1"/>
            <a:r>
              <a:rPr lang="ar-SA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فيديو تعليمي لإعداد استبيان عبر الإنترنت</a:t>
            </a:r>
            <a:r>
              <a:rPr lang="x-none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x-none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https://youtu.be/G0AvO9XN8hc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6" descr="Checkboxes on computer screen. online exam, internet quiz concept. Premium Vector"/>
          <p:cNvPicPr preferRelativeResize="0"/>
          <p:nvPr/>
        </p:nvPicPr>
        <p:blipFill rotWithShape="1">
          <a:blip r:embed="rId4">
            <a:alphaModFix/>
          </a:blip>
          <a:srcRect t="20836" b="20116"/>
          <a:stretch/>
        </p:blipFill>
        <p:spPr>
          <a:xfrm>
            <a:off x="-1" y="4204531"/>
            <a:ext cx="4139117" cy="244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المشاركة السياسية والمشاركة المدنية والحق في التصويت</a:t>
            </a:r>
            <a:endParaRPr dirty="0"/>
          </a:p>
        </p:txBody>
      </p:sp>
      <p:sp>
        <p:nvSpPr>
          <p:cNvPr id="278" name="Google Shape;278;p27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ar-SA" dirty="0" smtClean="0"/>
              <a:t>تلخيص :</a:t>
            </a:r>
            <a:endParaRPr dirty="0"/>
          </a:p>
          <a:p>
            <a:pPr marL="0" lvl="0" indent="0">
              <a:buNone/>
            </a:pPr>
            <a:endParaRPr lang="ar-SA" dirty="0"/>
          </a:p>
          <a:p>
            <a:pPr marL="0" lvl="0" indent="0" algn="ctr">
              <a:buNone/>
            </a:pPr>
            <a:r>
              <a:rPr lang="ar-SA" dirty="0"/>
              <a:t>أهمية التصويت في الانتخابات كبيرة. هذه هي الطريقة لاتخاذ قرارات سياسية سلمية وبالتالي يجب تشجيع المشاركة </a:t>
            </a:r>
            <a:r>
              <a:rPr lang="ar-SA" dirty="0" err="1" smtClean="0"/>
              <a:t>المدنيه</a:t>
            </a:r>
            <a:r>
              <a:rPr lang="ar-SA" dirty="0" smtClean="0"/>
              <a:t> والتداخل الاجتماعي قدر </a:t>
            </a:r>
            <a:r>
              <a:rPr lang="ar-SA" dirty="0"/>
              <a:t>الإمكان</a:t>
            </a:r>
            <a:r>
              <a:rPr lang="x-none" dirty="0"/>
              <a:t/>
            </a:r>
            <a:br>
              <a:rPr lang="x-none" dirty="0"/>
            </a:br>
            <a:endParaRPr dirty="0"/>
          </a:p>
          <a:p>
            <a:pPr marL="0" lvl="0" indent="0">
              <a:buNone/>
            </a:pPr>
            <a:r>
              <a:rPr lang="ar-SA" dirty="0"/>
              <a:t>قمنا بفحص عدد من ا</a:t>
            </a:r>
            <a:r>
              <a:rPr lang="ar-SA" dirty="0" smtClean="0"/>
              <a:t>لوسائل </a:t>
            </a:r>
            <a:r>
              <a:rPr lang="ar-SA" dirty="0"/>
              <a:t>لزيادة </a:t>
            </a:r>
            <a:r>
              <a:rPr lang="ar-SA" dirty="0" smtClean="0"/>
              <a:t>نسبة التصويت .</a:t>
            </a:r>
          </a:p>
          <a:p>
            <a:pPr marL="0" lvl="0" indent="0">
              <a:buNone/>
            </a:pPr>
            <a:endParaRPr lang="ar-SA" dirty="0"/>
          </a:p>
          <a:p>
            <a:pPr marL="0" lvl="0" indent="0">
              <a:buNone/>
            </a:pPr>
            <a:r>
              <a:rPr lang="ar-SA" dirty="0"/>
              <a:t>سيؤكد المعلم على نتائج "تصويت الطالب" فيما يتعلق </a:t>
            </a:r>
            <a:r>
              <a:rPr lang="ar-SA"/>
              <a:t>بالوسائل </a:t>
            </a:r>
            <a:r>
              <a:rPr lang="ar-SA" smtClean="0"/>
              <a:t>المختلفة.</a:t>
            </a:r>
          </a:p>
          <a:p>
            <a:pPr marL="0" lvl="0" indent="0">
              <a:buNone/>
            </a:pPr>
            <a:endParaRPr lang="ar-SA" dirty="0" smtClean="0"/>
          </a:p>
          <a:p>
            <a:pPr marL="0" lvl="0" indent="0">
              <a:buNone/>
            </a:pPr>
            <a:r>
              <a:rPr lang="ar-SA" dirty="0"/>
              <a:t>كما سيتم التأكيد على أنه لا توجد طريقة نهائية </a:t>
            </a:r>
            <a:r>
              <a:rPr lang="ar-SA" dirty="0" smtClean="0"/>
              <a:t>متفق عليها لزيادة </a:t>
            </a:r>
            <a:r>
              <a:rPr lang="ar-SA" dirty="0"/>
              <a:t>الإقبال والمشاركة في الانتخابات.</a:t>
            </a: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dirty="0" smtClean="0"/>
              <a:t>من يصوت</a:t>
            </a:r>
            <a:r>
              <a:rPr lang="x-none" dirty="0" smtClean="0"/>
              <a:t>- </a:t>
            </a:r>
            <a:r>
              <a:rPr lang="ar-SA" dirty="0" smtClean="0"/>
              <a:t>يؤثر </a:t>
            </a:r>
            <a:r>
              <a:rPr lang="x-none" dirty="0" smtClean="0"/>
              <a:t> </a:t>
            </a:r>
            <a:r>
              <a:rPr lang="x-none" dirty="0"/>
              <a:t>!?</a:t>
            </a:r>
            <a:endParaRPr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35"/>
              <a:buNone/>
            </a:pPr>
            <a:r>
              <a:rPr lang="ar-SA" sz="2635" dirty="0" smtClean="0">
                <a:solidFill>
                  <a:srgbClr val="0070C0"/>
                </a:solidFill>
              </a:rPr>
              <a:t>جمهور الهدف 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ar-SA" sz="2210" dirty="0" err="1" smtClean="0"/>
              <a:t>المرحله</a:t>
            </a:r>
            <a:r>
              <a:rPr lang="ar-SA" sz="2210" dirty="0" smtClean="0"/>
              <a:t> </a:t>
            </a:r>
            <a:r>
              <a:rPr lang="ar-SA" sz="2210" dirty="0" err="1" smtClean="0"/>
              <a:t>الاعداديه</a:t>
            </a:r>
            <a:r>
              <a:rPr lang="ar-SA" sz="2210" dirty="0" smtClean="0"/>
              <a:t> </a:t>
            </a:r>
            <a:r>
              <a:rPr lang="ar-SA" sz="2210" dirty="0" err="1" smtClean="0"/>
              <a:t>والثانويه</a:t>
            </a:r>
            <a:r>
              <a:rPr lang="x-none" sz="2210" dirty="0"/>
              <a:t/>
            </a:r>
            <a:br>
              <a:rPr lang="x-none" sz="2210" dirty="0"/>
            </a:br>
            <a:endParaRPr sz="1615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35"/>
              <a:buNone/>
            </a:pPr>
            <a:r>
              <a:rPr lang="ar-SA" sz="2635" dirty="0" err="1" smtClean="0">
                <a:solidFill>
                  <a:srgbClr val="0070C0"/>
                </a:solidFill>
              </a:rPr>
              <a:t>المده</a:t>
            </a:r>
            <a:r>
              <a:rPr lang="ar-SA" sz="2635" dirty="0" smtClean="0">
                <a:solidFill>
                  <a:srgbClr val="0070C0"/>
                </a:solidFill>
              </a:rPr>
              <a:t> </a:t>
            </a:r>
            <a:r>
              <a:rPr lang="ar-SA" sz="2635" dirty="0" err="1" smtClean="0">
                <a:solidFill>
                  <a:srgbClr val="0070C0"/>
                </a:solidFill>
              </a:rPr>
              <a:t>الزمنيه</a:t>
            </a:r>
            <a:r>
              <a:rPr lang="ar-SA" sz="2635" dirty="0" smtClean="0">
                <a:solidFill>
                  <a:srgbClr val="0070C0"/>
                </a:solidFill>
              </a:rPr>
              <a:t> </a:t>
            </a:r>
            <a:endParaRPr dirty="0"/>
          </a:p>
          <a:p>
            <a:pPr marL="0" lvl="0" indent="0">
              <a:lnSpc>
                <a:spcPct val="70000"/>
              </a:lnSpc>
              <a:buSzPts val="2210"/>
              <a:buNone/>
            </a:pPr>
            <a:endParaRPr lang="ar-SA" sz="2210" dirty="0"/>
          </a:p>
          <a:p>
            <a:pPr marL="0" lvl="0" indent="0">
              <a:lnSpc>
                <a:spcPct val="70000"/>
              </a:lnSpc>
              <a:buSzPts val="2210"/>
              <a:buNone/>
            </a:pPr>
            <a:r>
              <a:rPr lang="ar-SA" sz="2210" dirty="0" smtClean="0"/>
              <a:t>فعاليتان </a:t>
            </a:r>
            <a:r>
              <a:rPr lang="ar-SA" sz="2210" dirty="0"/>
              <a:t>مدة كل منهما 30 دقيقة</a:t>
            </a:r>
            <a:r>
              <a:rPr lang="he-IL" sz="2210" dirty="0" smtClean="0"/>
              <a:t>.</a:t>
            </a:r>
            <a:r>
              <a:rPr lang="x-none" sz="2210" dirty="0" smtClean="0"/>
              <a:t>.</a:t>
            </a:r>
            <a:r>
              <a:rPr lang="ar-SA" sz="2210" dirty="0"/>
              <a:t> يمكن اختيار </a:t>
            </a:r>
            <a:r>
              <a:rPr lang="ar-SA" sz="2210" dirty="0" err="1" smtClean="0"/>
              <a:t>فعاليه</a:t>
            </a:r>
            <a:r>
              <a:rPr lang="ar-SA" sz="2210" dirty="0" smtClean="0"/>
              <a:t> واحده  </a:t>
            </a:r>
            <a:r>
              <a:rPr lang="ar-SA" sz="2210" dirty="0"/>
              <a:t>فقط حسب تقدير </a:t>
            </a:r>
            <a:r>
              <a:rPr lang="ar-SA" sz="2210" dirty="0" smtClean="0"/>
              <a:t>المعلم .</a:t>
            </a:r>
            <a:endParaRPr sz="221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endParaRPr sz="1615" dirty="0" smtClean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35"/>
              <a:buNone/>
            </a:pPr>
            <a:r>
              <a:rPr lang="ar-SA" sz="2635" dirty="0" smtClean="0">
                <a:solidFill>
                  <a:srgbClr val="0070C0"/>
                </a:solidFill>
              </a:rPr>
              <a:t>اهداف</a:t>
            </a:r>
            <a:endParaRPr dirty="0"/>
          </a:p>
          <a:p>
            <a:pPr marL="358775" lvl="0" indent="-358775">
              <a:lnSpc>
                <a:spcPct val="70000"/>
              </a:lnSpc>
              <a:buSzPts val="2210"/>
              <a:buFont typeface="Calibri"/>
              <a:buAutoNum type="arabicPeriod"/>
            </a:pPr>
            <a:r>
              <a:rPr lang="x-none" sz="2210" dirty="0" smtClean="0"/>
              <a:t>.</a:t>
            </a:r>
            <a:r>
              <a:rPr lang="ar-SA" sz="2210" dirty="0"/>
              <a:t> سوف يدرك الطلاب أهمية الانتخابات في الديمقراطية وقدرتهم على حل النزاعات بطرق غير عنيفة ، وفقًا لمبادئ الديمقراطية.</a:t>
            </a:r>
            <a:endParaRPr lang="he-IL" sz="2210" dirty="0"/>
          </a:p>
          <a:p>
            <a:pPr marL="358775" lvl="0" indent="-358775">
              <a:lnSpc>
                <a:spcPct val="70000"/>
              </a:lnSpc>
              <a:buSzPts val="2210"/>
              <a:buFont typeface="Calibri"/>
              <a:buAutoNum type="arabicPeriod"/>
            </a:pPr>
            <a:r>
              <a:rPr sz="2210" dirty="0" smtClean="0"/>
              <a:t> </a:t>
            </a:r>
            <a:r>
              <a:rPr lang="ar-SA" sz="2210" dirty="0" smtClean="0"/>
              <a:t>سيتعرف </a:t>
            </a:r>
            <a:r>
              <a:rPr lang="ar-SA" sz="2210" dirty="0"/>
              <a:t>الطلاب </a:t>
            </a:r>
            <a:r>
              <a:rPr lang="ar-SA" sz="2210" dirty="0" smtClean="0"/>
              <a:t>على مختلف </a:t>
            </a:r>
            <a:r>
              <a:rPr lang="ar-SA" sz="2210" dirty="0"/>
              <a:t>المفاهيم المتعلقة بالمشاركة السياسية مثل: المشاركة المدنية ، التصويت ، الواجب المدني</a:t>
            </a:r>
            <a:r>
              <a:rPr lang="ar-SA" sz="2210" dirty="0" smtClean="0"/>
              <a:t>.</a:t>
            </a:r>
          </a:p>
          <a:p>
            <a:pPr marL="358775" lvl="0" indent="-358775">
              <a:lnSpc>
                <a:spcPct val="70000"/>
              </a:lnSpc>
              <a:buSzPts val="2210"/>
              <a:buFont typeface="Calibri"/>
              <a:buAutoNum type="arabicPeriod"/>
            </a:pPr>
            <a:r>
              <a:rPr lang="x-none" sz="2210" dirty="0" smtClean="0"/>
              <a:t> </a:t>
            </a:r>
            <a:r>
              <a:rPr lang="ar-SA" sz="2210" dirty="0" smtClean="0"/>
              <a:t>التعرف على وضع </a:t>
            </a:r>
            <a:r>
              <a:rPr lang="ar-SA" sz="2210" dirty="0"/>
              <a:t>التصويت في الانتخابات كما هو موجود في بلدان مختلفة من العالم </a:t>
            </a:r>
            <a:r>
              <a:rPr lang="ar-SA" sz="2210" dirty="0" smtClean="0"/>
              <a:t>ويقومون بمناقشة  </a:t>
            </a:r>
            <a:r>
              <a:rPr lang="ar-SA" sz="2210" dirty="0"/>
              <a:t>العلاقة بين </a:t>
            </a:r>
            <a:endParaRPr lang="ar-SA" sz="2210" dirty="0" smtClean="0"/>
          </a:p>
          <a:p>
            <a:pPr marL="0" lvl="0" indent="0">
              <a:lnSpc>
                <a:spcPct val="70000"/>
              </a:lnSpc>
              <a:buSzPts val="2210"/>
              <a:buNone/>
            </a:pPr>
            <a:r>
              <a:rPr lang="ar-SA" sz="2210" dirty="0"/>
              <a:t> </a:t>
            </a:r>
            <a:r>
              <a:rPr lang="ar-SA" sz="2210" dirty="0" smtClean="0"/>
              <a:t>      التصويت </a:t>
            </a:r>
            <a:r>
              <a:rPr lang="ar-SA" sz="2210" dirty="0"/>
              <a:t>في الانتخابات والمشاركة المدنية والسياسية</a:t>
            </a:r>
            <a:r>
              <a:rPr lang="ar-SA" sz="2210" dirty="0" smtClean="0"/>
              <a:t>.</a:t>
            </a:r>
            <a:r>
              <a:rPr lang="x-none" sz="2210" dirty="0" smtClean="0"/>
              <a:t>.</a:t>
            </a:r>
            <a:endParaRPr sz="2210" dirty="0" smtClean="0"/>
          </a:p>
          <a:p>
            <a:pPr marL="0" lvl="0" indent="0">
              <a:lnSpc>
                <a:spcPct val="70000"/>
              </a:lnSpc>
              <a:buSzPts val="2210"/>
              <a:buNone/>
            </a:pPr>
            <a:r>
              <a:rPr lang="ar-SA" sz="2210" dirty="0" smtClean="0"/>
              <a:t>4. سيجري </a:t>
            </a:r>
            <a:r>
              <a:rPr lang="ar-SA" sz="2210" dirty="0"/>
              <a:t>الطلاب مناقشة </a:t>
            </a:r>
            <a:r>
              <a:rPr lang="ar-SA" sz="2210" dirty="0" smtClean="0"/>
              <a:t>حول موضوع هل يجب  اجبار المواطنين بموجب القانون في الدولة </a:t>
            </a:r>
            <a:r>
              <a:rPr lang="ar-SA" sz="2210" dirty="0"/>
              <a:t>التصويت في الانتخابات</a:t>
            </a:r>
            <a:r>
              <a:rPr lang="ar-SA" sz="2210" dirty="0" smtClean="0"/>
              <a:t>.</a:t>
            </a:r>
            <a:endParaRPr lang="ar-SA" sz="2210" dirty="0"/>
          </a:p>
          <a:p>
            <a:pPr marL="0" lvl="0" indent="0">
              <a:lnSpc>
                <a:spcPct val="70000"/>
              </a:lnSpc>
              <a:buSzPts val="2210"/>
              <a:buNone/>
            </a:pPr>
            <a:r>
              <a:rPr lang="ar-SA" sz="2210" dirty="0" smtClean="0"/>
              <a:t>5. سيقوم </a:t>
            </a:r>
            <a:r>
              <a:rPr lang="ar-SA" sz="2210" dirty="0"/>
              <a:t>الطلاب بصياغة الطرق الممكنة لزيادة </a:t>
            </a:r>
            <a:r>
              <a:rPr lang="ar-SA" sz="2210" dirty="0" smtClean="0"/>
              <a:t>نسبة المصوتين في </a:t>
            </a:r>
            <a:r>
              <a:rPr lang="ar-SA" sz="2210" dirty="0" err="1" smtClean="0"/>
              <a:t>الدوله</a:t>
            </a:r>
            <a:r>
              <a:rPr lang="ar-SA" sz="2210" dirty="0" smtClean="0"/>
              <a:t>.</a:t>
            </a:r>
            <a:endParaRPr sz="221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35"/>
              <a:buNone/>
            </a:pPr>
            <a:endParaRPr sz="2635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من يصوت- يؤثر </a:t>
            </a:r>
            <a:r>
              <a:rPr lang="x-none" dirty="0" smtClean="0"/>
              <a:t>!?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None/>
            </a:pPr>
            <a:r>
              <a:rPr lang="ar-SA" sz="3100" dirty="0" smtClean="0">
                <a:solidFill>
                  <a:srgbClr val="0070C0"/>
                </a:solidFill>
              </a:rPr>
              <a:t>هل تعلم </a:t>
            </a:r>
            <a:r>
              <a:rPr lang="x-none" sz="3100" dirty="0" smtClean="0">
                <a:solidFill>
                  <a:srgbClr val="0070C0"/>
                </a:solidFill>
              </a:rPr>
              <a:t>?!</a:t>
            </a:r>
            <a:endParaRPr sz="3100" dirty="0">
              <a:solidFill>
                <a:srgbClr val="0070C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rgbClr val="0070C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ar-SA" dirty="0" smtClean="0">
                <a:solidFill>
                  <a:srgbClr val="0070C0"/>
                </a:solidFill>
              </a:rPr>
              <a:t>قانون الاحزاب</a:t>
            </a:r>
            <a:r>
              <a:rPr lang="he-IL" dirty="0" smtClean="0">
                <a:solidFill>
                  <a:srgbClr val="000000"/>
                </a:solidFill>
              </a:rPr>
              <a:t>(</a:t>
            </a:r>
            <a:r>
              <a:rPr lang="x-none" dirty="0" smtClean="0"/>
              <a:t> </a:t>
            </a:r>
            <a:r>
              <a:rPr lang="x-none" dirty="0"/>
              <a:t>1992</a:t>
            </a:r>
            <a:r>
              <a:rPr lang="he-IL" dirty="0"/>
              <a:t>) </a:t>
            </a:r>
            <a:r>
              <a:rPr lang="ar-SA" dirty="0" smtClean="0"/>
              <a:t>ينص </a:t>
            </a:r>
            <a:r>
              <a:rPr lang="ar-SA" dirty="0"/>
              <a:t>على أنه يجوز فقط للحزب أو عدة أحزاب قررت الترشح معًا تقديم قائمة بالمرشحين. يحظر القانون تسجيل الأحزاب التي </a:t>
            </a:r>
            <a:r>
              <a:rPr lang="ar-SA" dirty="0" smtClean="0"/>
              <a:t>تتضمن أهدافها </a:t>
            </a:r>
            <a:r>
              <a:rPr lang="ar-SA" dirty="0"/>
              <a:t>أو أفعالها ، صراحة أو ضمناً </a:t>
            </a:r>
            <a:r>
              <a:rPr lang="ar-SA" dirty="0" smtClean="0"/>
              <a:t> </a:t>
            </a:r>
            <a:r>
              <a:rPr lang="ar-SA" dirty="0"/>
              <a:t>إنكار وجود دولة إسرائيل كدولة يهودية وديمقراطية </a:t>
            </a:r>
            <a:r>
              <a:rPr lang="ar-SA" dirty="0" smtClean="0"/>
              <a:t>،تحريض </a:t>
            </a:r>
            <a:r>
              <a:rPr lang="ar-SA" dirty="0"/>
              <a:t>على العنصرية أو دعم الكفاح المسلح لدولة معادية أو لمنظمة إرهابية ضد دولة إسرائيل. يحظر القانون أيضًا تسجيل أي حزب لديه </a:t>
            </a:r>
            <a:r>
              <a:rPr lang="ar-SA" dirty="0" smtClean="0"/>
              <a:t>اسس </a:t>
            </a:r>
            <a:r>
              <a:rPr lang="ar-SA" dirty="0"/>
              <a:t>للاعتقاد بأنه سيكون بمثابة تمويه لأعمال غير قانونية.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endParaRPr sz="3600" dirty="0"/>
          </a:p>
        </p:txBody>
      </p:sp>
      <p:sp>
        <p:nvSpPr>
          <p:cNvPr id="115" name="Google Shape;115;p5"/>
          <p:cNvSpPr/>
          <p:nvPr/>
        </p:nvSpPr>
        <p:spPr>
          <a:xfrm>
            <a:off x="9334222" y="6320527"/>
            <a:ext cx="2638800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50" b="1" u="sng" dirty="0" smtClean="0">
                <a:solidFill>
                  <a:schemeClr val="hlink"/>
                </a:solidFill>
              </a:rPr>
              <a:t>من موقع الكنيست - الانتخابات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dirty="0" smtClean="0"/>
              <a:t>من يصوت – يؤثر </a:t>
            </a:r>
            <a:r>
              <a:rPr lang="x-none" dirty="0" smtClean="0"/>
              <a:t>!?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None/>
            </a:pPr>
            <a:r>
              <a:rPr lang="ar-SA" sz="3100" dirty="0" smtClean="0">
                <a:solidFill>
                  <a:srgbClr val="0070C0"/>
                </a:solidFill>
              </a:rPr>
              <a:t>هل تعلم </a:t>
            </a:r>
            <a:r>
              <a:rPr lang="x-none" sz="3100" dirty="0" smtClean="0">
                <a:solidFill>
                  <a:srgbClr val="0070C0"/>
                </a:solidFill>
              </a:rPr>
              <a:t>?!</a:t>
            </a:r>
            <a:endParaRPr sz="3100" dirty="0">
              <a:solidFill>
                <a:srgbClr val="0070C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rgbClr val="0070C0"/>
              </a:solidFill>
            </a:endParaRPr>
          </a:p>
          <a:p>
            <a:pPr marL="0" lvl="0" indent="0">
              <a:buClr>
                <a:srgbClr val="0070C0"/>
              </a:buClr>
              <a:buNone/>
            </a:pPr>
            <a:r>
              <a:rPr lang="ar-SA" dirty="0" smtClean="0">
                <a:solidFill>
                  <a:srgbClr val="0070C0"/>
                </a:solidFill>
              </a:rPr>
              <a:t>قانون أساس الكنيست </a:t>
            </a:r>
            <a:r>
              <a:rPr lang="x-none" dirty="0" smtClean="0">
                <a:solidFill>
                  <a:srgbClr val="0070C0"/>
                </a:solidFill>
              </a:rPr>
              <a:t> </a:t>
            </a:r>
            <a:r>
              <a:rPr lang="x-none" dirty="0"/>
              <a:t>(1958) </a:t>
            </a:r>
            <a:r>
              <a:rPr lang="ar-SA" dirty="0"/>
              <a:t>ينص على أنه من المفترض أن تتم انتخابات الكنيست كل أربع سنوات ، لكن الكنيست أو رئيس الوزراء قد يعملان على تقديم موعد الانتخابات ، على سبيل المثال من خلال قانون حل الكنيست.</a:t>
            </a:r>
            <a:endParaRPr lang="ar-SA"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endParaRPr lang="ar-SA" dirty="0"/>
          </a:p>
          <a:p>
            <a:pPr marL="0" lvl="0" indent="0">
              <a:buClr>
                <a:srgbClr val="0070C0"/>
              </a:buClr>
              <a:buNone/>
            </a:pPr>
            <a:r>
              <a:rPr lang="x-none" dirty="0" smtClean="0"/>
              <a:t>.</a:t>
            </a:r>
            <a:r>
              <a:rPr lang="ar-SA" dirty="0" smtClean="0"/>
              <a:t> كذلك عدم </a:t>
            </a:r>
            <a:r>
              <a:rPr lang="ar-SA" dirty="0" err="1" smtClean="0"/>
              <a:t>الموافقه</a:t>
            </a:r>
            <a:r>
              <a:rPr lang="ar-SA" dirty="0" smtClean="0"/>
              <a:t> على قانون </a:t>
            </a:r>
            <a:r>
              <a:rPr lang="ar-SA" dirty="0" err="1" smtClean="0">
                <a:solidFill>
                  <a:schemeClr val="accent1">
                    <a:lumMod val="75000"/>
                  </a:schemeClr>
                </a:solidFill>
              </a:rPr>
              <a:t>الميزانيه</a:t>
            </a:r>
            <a:r>
              <a:rPr lang="ar-SA" dirty="0" smtClean="0"/>
              <a:t> قد يؤدي إلى تقديم موعد الانتخابات.</a:t>
            </a:r>
            <a:endParaRPr dirty="0"/>
          </a:p>
          <a:p>
            <a:pPr marL="0" lvl="0" indent="0">
              <a:buClr>
                <a:srgbClr val="0070C0"/>
              </a:buClr>
              <a:buNone/>
            </a:pPr>
            <a:endParaRPr lang="ar-SA" dirty="0" smtClean="0"/>
          </a:p>
          <a:p>
            <a:pPr marL="0" lvl="0" indent="0">
              <a:buClr>
                <a:srgbClr val="0070C0"/>
              </a:buClr>
              <a:buNone/>
            </a:pPr>
            <a:r>
              <a:rPr lang="ar-SA" dirty="0" smtClean="0"/>
              <a:t>من </a:t>
            </a:r>
            <a:r>
              <a:rPr lang="ar-SA" dirty="0"/>
              <a:t>المحتمل أن تستمر الكنيست أكثر من أربع سنوات. عندما يتم تقصير فترة ولاية كنيست معينة ، يتم تمديد فترة ولاية الكنيست التالية.</a:t>
            </a:r>
            <a:endParaRPr dirty="0"/>
          </a:p>
        </p:txBody>
      </p:sp>
      <p:sp>
        <p:nvSpPr>
          <p:cNvPr id="122" name="Google Shape;122;p6"/>
          <p:cNvSpPr/>
          <p:nvPr/>
        </p:nvSpPr>
        <p:spPr>
          <a:xfrm>
            <a:off x="9323772" y="6124027"/>
            <a:ext cx="2638800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50" b="1" u="sng" dirty="0" smtClean="0">
                <a:solidFill>
                  <a:schemeClr val="hlink"/>
                </a:solidFill>
                <a:hlinkClick r:id="rId3"/>
              </a:rPr>
              <a:t>من </a:t>
            </a:r>
            <a:r>
              <a:rPr lang="x-none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 </a:t>
            </a:r>
            <a:r>
              <a:rPr lang="ar-SA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موقع الكنيست </a:t>
            </a:r>
            <a:r>
              <a:rPr lang="x-none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- </a:t>
            </a:r>
            <a:r>
              <a:rPr lang="ar-SA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الانتخابات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dirty="0" smtClean="0"/>
              <a:t>من يصوت – يؤثر </a:t>
            </a:r>
            <a:r>
              <a:rPr lang="x-none" dirty="0" smtClean="0"/>
              <a:t>!?</a:t>
            </a:r>
            <a:endParaRPr dirty="0"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348948" y="1386611"/>
            <a:ext cx="11494200" cy="51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None/>
            </a:pPr>
            <a:r>
              <a:rPr lang="ar-SA" sz="3100" dirty="0" smtClean="0">
                <a:solidFill>
                  <a:srgbClr val="0070C0"/>
                </a:solidFill>
              </a:rPr>
              <a:t>هل تعلم </a:t>
            </a:r>
            <a:r>
              <a:rPr lang="x-none" sz="3100" dirty="0" smtClean="0">
                <a:solidFill>
                  <a:srgbClr val="0070C0"/>
                </a:solidFill>
              </a:rPr>
              <a:t>?!</a:t>
            </a:r>
            <a:endParaRPr sz="3100" dirty="0">
              <a:solidFill>
                <a:srgbClr val="0070C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rgbClr val="0070C0"/>
              </a:solidFill>
            </a:endParaRPr>
          </a:p>
          <a:p>
            <a:pPr marL="0" lvl="0" indent="0">
              <a:buClr>
                <a:srgbClr val="0070C0"/>
              </a:buClr>
              <a:buNone/>
            </a:pPr>
            <a:r>
              <a:rPr lang="ar-SA" dirty="0" smtClean="0">
                <a:solidFill>
                  <a:srgbClr val="0070C0"/>
                </a:solidFill>
              </a:rPr>
              <a:t>توزيع </a:t>
            </a:r>
            <a:r>
              <a:rPr lang="ar-SA" dirty="0">
                <a:solidFill>
                  <a:srgbClr val="0070C0"/>
                </a:solidFill>
              </a:rPr>
              <a:t>مقاعد الكنيست</a:t>
            </a:r>
            <a:r>
              <a:rPr lang="ar-SA" dirty="0" smtClean="0">
                <a:solidFill>
                  <a:srgbClr val="0070C0"/>
                </a:solidFill>
              </a:rPr>
              <a:t>: </a:t>
            </a:r>
            <a:r>
              <a:rPr lang="ar-SA" dirty="0" smtClean="0">
                <a:solidFill>
                  <a:schemeClr val="tx1"/>
                </a:solidFill>
              </a:rPr>
              <a:t>حسب </a:t>
            </a:r>
            <a:r>
              <a:rPr lang="ar-SA" dirty="0">
                <a:solidFill>
                  <a:schemeClr val="tx1"/>
                </a:solidFill>
              </a:rPr>
              <a:t>مبدأ النسبية الانتخابية ، فإن القوائم التي تجاوزت نسبة </a:t>
            </a:r>
            <a:r>
              <a:rPr lang="ar-SA" dirty="0" smtClean="0">
                <a:solidFill>
                  <a:schemeClr val="tx1"/>
                </a:solidFill>
              </a:rPr>
              <a:t>الحسم </a:t>
            </a:r>
            <a:r>
              <a:rPr lang="ar-SA" dirty="0">
                <a:solidFill>
                  <a:schemeClr val="tx1"/>
                </a:solidFill>
              </a:rPr>
              <a:t>تفوز بعدد من المقاعد في الكنيست تتناسب مع قوتها الانتخابية.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ts val="1100"/>
              <a:buNone/>
            </a:pPr>
            <a:r>
              <a:rPr lang="ar-SA" dirty="0"/>
              <a:t>يتم تحديد عدد الأصوات التي تعادل مقعدًا واحدًا في الكنيست من خلال قسمة عدد الأصوات الصحيحة ، والتي تم منحها للقوائم التي اجتازت نسبة المقاعد مقسومة على عدد المقاعد في الكنيست.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ts val="1100"/>
              <a:buNone/>
            </a:pPr>
            <a:r>
              <a:rPr lang="ar-SA" dirty="0" smtClean="0"/>
              <a:t>يدخل </a:t>
            </a:r>
            <a:r>
              <a:rPr lang="ar-SA" dirty="0"/>
              <a:t>المرشحون إلى الكنيست حسب ترتيب ظهورهم في قائمة الحزب. إذا توفي عضو </a:t>
            </a:r>
            <a:r>
              <a:rPr lang="ar-SA" dirty="0" smtClean="0"/>
              <a:t>كنيست </a:t>
            </a:r>
            <a:r>
              <a:rPr lang="ar-SA" dirty="0"/>
              <a:t>منتخب أو استقال من عضويته </a:t>
            </a:r>
            <a:r>
              <a:rPr lang="ar-SA" dirty="0" smtClean="0"/>
              <a:t> </a:t>
            </a:r>
            <a:r>
              <a:rPr lang="ar-SA" dirty="0"/>
              <a:t>لأي سبب من الأسباب ، يحل محله المرشح التالي الذي </a:t>
            </a:r>
            <a:r>
              <a:rPr lang="ar-SA" dirty="0" smtClean="0"/>
              <a:t>يأتي بعده في </a:t>
            </a:r>
            <a:r>
              <a:rPr lang="ar-SA" dirty="0"/>
              <a:t>قائمة المرشحين</a:t>
            </a:r>
            <a:r>
              <a:rPr lang="ar-SA" dirty="0" smtClean="0"/>
              <a:t>.</a:t>
            </a:r>
            <a:r>
              <a:rPr lang="he-IL" dirty="0" smtClean="0"/>
              <a:t>. </a:t>
            </a:r>
            <a:endParaRPr dirty="0"/>
          </a:p>
        </p:txBody>
      </p:sp>
      <p:sp>
        <p:nvSpPr>
          <p:cNvPr id="129" name="Google Shape;129;p7"/>
          <p:cNvSpPr/>
          <p:nvPr/>
        </p:nvSpPr>
        <p:spPr>
          <a:xfrm>
            <a:off x="8818805" y="6382252"/>
            <a:ext cx="2638800" cy="2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50" b="1" u="sng" dirty="0" smtClean="0">
                <a:solidFill>
                  <a:schemeClr val="hlink"/>
                </a:solidFill>
                <a:hlinkClick r:id="rId3"/>
              </a:rPr>
              <a:t>من</a:t>
            </a:r>
            <a:r>
              <a:rPr lang="x-none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 </a:t>
            </a:r>
            <a:r>
              <a:rPr lang="ar-SA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موقع الكنيست</a:t>
            </a:r>
            <a:r>
              <a:rPr lang="x-none" sz="1250" b="1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- </a:t>
            </a:r>
            <a:r>
              <a:rPr lang="he-IL" sz="1250" b="1" u="sng" dirty="0">
                <a:solidFill>
                  <a:schemeClr val="hlink"/>
                </a:solidFill>
              </a:rPr>
              <a:t> </a:t>
            </a:r>
            <a:r>
              <a:rPr lang="ar-SA" sz="1250" b="1" u="sng" dirty="0" smtClean="0">
                <a:solidFill>
                  <a:schemeClr val="hlink"/>
                </a:solidFill>
              </a:rPr>
              <a:t>الانتخابات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ctrTitle"/>
          </p:nvPr>
        </p:nvSpPr>
        <p:spPr>
          <a:xfrm>
            <a:off x="1524000" y="209875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ar-SA" dirty="0" smtClean="0"/>
              <a:t>درس رقم </a:t>
            </a:r>
            <a:r>
              <a:rPr lang="x-none" dirty="0" smtClean="0"/>
              <a:t> 1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ar-SA" dirty="0"/>
              <a:t>التصويت في الانتخابات الإسرائيلية</a:t>
            </a:r>
            <a:endParaRPr dirty="0"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578" y="0"/>
            <a:ext cx="1284844" cy="13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الإسرائيلية</a:t>
            </a:r>
            <a:endParaRPr dirty="0"/>
          </a:p>
        </p:txBody>
      </p:sp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358923" y="1093862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سيعرض المعلم جدول البيانات التالي من </a:t>
            </a:r>
            <a:r>
              <a:rPr lang="ar-SA" u="sng" dirty="0"/>
              <a:t>موقع لجنة الانتخابات </a:t>
            </a:r>
            <a:r>
              <a:rPr lang="ar-SA" u="sng" dirty="0" smtClean="0"/>
              <a:t>المركزية</a:t>
            </a:r>
            <a:endParaRPr dirty="0"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l="17129" t="13266" r="32869" b="10492"/>
          <a:stretch/>
        </p:blipFill>
        <p:spPr>
          <a:xfrm>
            <a:off x="2740696" y="1624747"/>
            <a:ext cx="7720632" cy="49724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358923" y="365760"/>
            <a:ext cx="11494094" cy="7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ar-SA" dirty="0"/>
              <a:t>التصويت في الانتخابات الإسرائيلية</a:t>
            </a:r>
            <a:endParaRPr dirty="0"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358923" y="1298961"/>
            <a:ext cx="11494094" cy="51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ar-SA" dirty="0" smtClean="0"/>
          </a:p>
          <a:p>
            <a:pPr marL="0" lvl="0" indent="0">
              <a:spcBef>
                <a:spcPts val="0"/>
              </a:spcBef>
              <a:buNone/>
            </a:pPr>
            <a:endParaRPr lang="ar-SA" dirty="0"/>
          </a:p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ثلاث </a:t>
            </a:r>
            <a:r>
              <a:rPr lang="ar-SA" dirty="0" smtClean="0"/>
              <a:t>جولات </a:t>
            </a:r>
            <a:r>
              <a:rPr lang="ar-SA" dirty="0"/>
              <a:t>انتخابية مختلفة تظهر نسبة مشاركة مختلفة.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1996 - معدل مرتفع جدا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2001 - معدل منخفض جدا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ar-SA" dirty="0"/>
              <a:t>2019 </a:t>
            </a:r>
            <a:r>
              <a:rPr lang="ar-SA" dirty="0" smtClean="0"/>
              <a:t>– معدل متوسط - </a:t>
            </a:r>
            <a:r>
              <a:rPr lang="ar-SA" dirty="0"/>
              <a:t>ليس في ذروته ولكن ليس عند أدنى مستوياته أيضًا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dirty="0"/>
          </a:p>
          <a:p>
            <a:pPr marL="0" lvl="0" indent="0">
              <a:buNone/>
            </a:pPr>
            <a:r>
              <a:rPr lang="ar-SA" dirty="0"/>
              <a:t>ما هي العوامل التي يمكن أن تؤثر على معدلات التصويت المختلفة؟</a:t>
            </a:r>
            <a:endParaRPr dirty="0"/>
          </a:p>
        </p:txBody>
      </p:sp>
      <p:pic>
        <p:nvPicPr>
          <p:cNvPr id="149" name="Google Shape;149;p10" descr="Business people asking questions flat vector illustration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23" y="3717982"/>
            <a:ext cx="2930645" cy="293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התאמה אישית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1660</Words>
  <Application>Microsoft Office PowerPoint</Application>
  <PresentationFormat>מסך רחב</PresentationFormat>
  <Paragraphs>172</Paragraphs>
  <Slides>25</Slides>
  <Notes>25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 Symbols</vt:lpstr>
      <vt:lpstr>HDOfficeLightV0</vt:lpstr>
      <vt:lpstr>انتخابات الكنيست ال 25</vt:lpstr>
      <vt:lpstr>من يصوت  - يؤثر !?</vt:lpstr>
      <vt:lpstr>من يصوت- يؤثر  !?</vt:lpstr>
      <vt:lpstr>من يصوت- يؤثر !?</vt:lpstr>
      <vt:lpstr>من يصوت – يؤثر !?</vt:lpstr>
      <vt:lpstr>من يصوت – يؤثر !?</vt:lpstr>
      <vt:lpstr>درس رقم  1  التصويت في الانتخابات الإسرائيلية</vt:lpstr>
      <vt:lpstr>التصويت في الانتخابات الإسرائيلية</vt:lpstr>
      <vt:lpstr>التصويت في الانتخابات الإسرائيلية</vt:lpstr>
      <vt:lpstr>التصويت في الانتخابات الإسرائيلية</vt:lpstr>
      <vt:lpstr>التصويت في الانتخابات الإسرائيلية</vt:lpstr>
      <vt:lpstr>التصويت في الانتخابات الاسرائيليه</vt:lpstr>
      <vt:lpstr>التصويت في الانتخابات الاسرائيليه</vt:lpstr>
      <vt:lpstr>التصويت في الانتخابات الاسرائيليه</vt:lpstr>
      <vt:lpstr>التصويت في الانتخابات الاسرائيليه</vt:lpstr>
      <vt:lpstr>التصويت في الانتخابات الاسرائيليه</vt:lpstr>
      <vt:lpstr>التصويت في الانتخابات الاسرائيليه</vt:lpstr>
      <vt:lpstr>درس رقم 2  المشاركة السياسية والمشاركة المدنية والحق في التصويت</vt:lpstr>
      <vt:lpstr>المشاركة السياسية والمشاركة المدنية والحق في التصويت</vt:lpstr>
      <vt:lpstr>المشاركة السياسية والمشاركة المدنية والحق في التصويت</vt:lpstr>
      <vt:lpstr>المشاركة السياسية والمشاركة المدنية والحق في التصويت</vt:lpstr>
      <vt:lpstr>المشاركة السياسية والمشاركة المدنية والحق في التصويت</vt:lpstr>
      <vt:lpstr>المشاركة السياسية والمشاركة المدنية والحق في التصويت</vt:lpstr>
      <vt:lpstr>المشاركة السياسية والمشاركة المدنية والحق في التصويت</vt:lpstr>
      <vt:lpstr>المشاركة السياسية والمشاركة المدنية والحق في التصويت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בחירות לכנסת ה-24</dc:title>
  <dc:creator>יוסי ברק</dc:creator>
  <cp:lastModifiedBy>יוסי ברק</cp:lastModifiedBy>
  <cp:revision>35</cp:revision>
  <dcterms:created xsi:type="dcterms:W3CDTF">2021-02-03T07:01:08Z</dcterms:created>
  <dcterms:modified xsi:type="dcterms:W3CDTF">2022-09-03T09:54:19Z</dcterms:modified>
</cp:coreProperties>
</file>