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01">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MTsFCAXX3VpGZihD4G3rI+j7k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596FBA-8208-4048-9471-1C94B12A124A}">
  <a:tblStyle styleId="{E5596FBA-8208-4048-9471-1C94B12A12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guide orient="horz" pos="170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79ba691e33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79ba691e33_2_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79ba691e33_2_75:notes"/>
          <p:cNvSpPr txBox="1">
            <a:spLocks noGrp="1"/>
          </p:cNvSpPr>
          <p:nvPr>
            <p:ph type="sldNum" idx="12"/>
          </p:nvPr>
        </p:nvSpPr>
        <p:spPr>
          <a:xfrm>
            <a:off x="1588"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iw-I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4c01f3ca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4c01f3c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c0bef418a_0_2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14c0bef418a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9ba691e33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179ba691e33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6ecf88786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6ecf8878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6ecf887863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6ecf88786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6ecf887863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16ecf887863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79ba691e33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79ba691e33_2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179ba691e33_2_104:notes"/>
          <p:cNvSpPr txBox="1">
            <a:spLocks noGrp="1"/>
          </p:cNvSpPr>
          <p:nvPr>
            <p:ph type="sldNum" idx="12"/>
          </p:nvPr>
        </p:nvSpPr>
        <p:spPr>
          <a:xfrm>
            <a:off x="1588"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iw-I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79ba691e33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79ba691e33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79ba691e33_2_1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179ba691e33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79ba691e33_2_1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79ba691e33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79ba691e33_2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79ba691e33_2_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310" name="Google Shape;310;g179ba691e33_2_14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iw-I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79ba691e33_2_1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79ba691e33_2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14c0bef418a_0_2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14c0bef418a_0_2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g14c0bef418a_0_2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14c0bef418a_0_2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14c0bef418a_0_2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g14c0bef418a_0_26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14c0bef418a_0_26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5" name="Google Shape;95;g14c0bef418a_0_26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g14c0bef418a_0_26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14c0bef418a_0_26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g14c0bef418a_0_2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4c0bef418a_0_2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14c0bef418a_0_2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g14c0bef418a_0_27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4c0bef418a_0_27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4" name="Google Shape;104;g14c0bef418a_0_2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g14c0bef418a_0_2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14c0bef418a_0_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g14c0bef418a_0_28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g14c0bef418a_0_28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0" name="Google Shape;110;g14c0bef418a_0_2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14c0bef418a_0_2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14c0bef418a_0_2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g14c0bef418a_0_28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g14c0bef418a_0_28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 name="Google Shape;116;g14c0bef418a_0_28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g14c0bef418a_0_2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14c0bef418a_0_2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14c0bef418a_0_2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g14c0bef418a_0_2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14c0bef418a_0_2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14c0bef418a_0_2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14c0bef418a_0_2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14c0bef418a_0_3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4c0bef418a_0_3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14c0bef418a_0_3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14c0bef418a_0_30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4c0bef418a_0_30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14c0bef418a_0_30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14c0bef418a_0_3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4c0bef418a_0_3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14c0bef418a_0_3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14c0bef418a_0_3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14c0bef418a_0_312"/>
          <p:cNvSpPr>
            <a:spLocks noGrp="1"/>
          </p:cNvSpPr>
          <p:nvPr>
            <p:ph type="pic" idx="2"/>
          </p:nvPr>
        </p:nvSpPr>
        <p:spPr>
          <a:xfrm>
            <a:off x="5183188" y="987425"/>
            <a:ext cx="6172200" cy="4873500"/>
          </a:xfrm>
          <a:prstGeom prst="rect">
            <a:avLst/>
          </a:prstGeom>
          <a:noFill/>
          <a:ln>
            <a:noFill/>
          </a:ln>
        </p:spPr>
      </p:sp>
      <p:sp>
        <p:nvSpPr>
          <p:cNvPr id="139" name="Google Shape;139;g14c0bef418a_0_31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14c0bef418a_0_3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14c0bef418a_0_3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14c0bef418a_0_3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14c0bef418a_0_3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14c0bef418a_0_31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14c0bef418a_0_3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4c0bef418a_0_3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14c0bef418a_0_3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14c0bef418a_0_32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4c0bef418a_0_32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14c0bef418a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14c0bef418a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14c0bef418a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g179ba691e33_2_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g179ba691e33_2_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g179ba691e33_2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g179ba691e33_2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g179ba691e33_2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g179ba691e33_2_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g179ba691e33_2_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g179ba691e33_2_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g179ba691e33_2_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g179ba691e33_2_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g179ba691e33_2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179ba691e33_2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g179ba691e33_2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g179ba691e33_2_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g179ba691e33_2_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9" name="Google Shape;179;g179ba691e33_2_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179ba691e33_2_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g179ba691e33_2_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2"/>
        <p:cNvGrpSpPr/>
        <p:nvPr/>
      </p:nvGrpSpPr>
      <p:grpSpPr>
        <a:xfrm>
          <a:off x="0" y="0"/>
          <a:ext cx="0" cy="0"/>
          <a:chOff x="0" y="0"/>
          <a:chExt cx="0" cy="0"/>
        </a:xfrm>
      </p:grpSpPr>
      <p:sp>
        <p:nvSpPr>
          <p:cNvPr id="183" name="Google Shape;183;g179ba691e33_2_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g179ba691e33_2_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5" name="Google Shape;185;g179ba691e33_2_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g179ba691e33_2_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g179ba691e33_2_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8"/>
        <p:cNvGrpSpPr/>
        <p:nvPr/>
      </p:nvGrpSpPr>
      <p:grpSpPr>
        <a:xfrm>
          <a:off x="0" y="0"/>
          <a:ext cx="0" cy="0"/>
          <a:chOff x="0" y="0"/>
          <a:chExt cx="0" cy="0"/>
        </a:xfrm>
      </p:grpSpPr>
      <p:sp>
        <p:nvSpPr>
          <p:cNvPr id="189" name="Google Shape;189;g179ba691e33_2_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g179ba691e33_2_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g179ba691e33_2_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g179ba691e33_2_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g179ba691e33_2_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g179ba691e33_2_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g179ba691e33_2_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g179ba691e33_2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g179ba691e33_2_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g179ba691e33_2_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g179ba691e33_2_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g179ba691e33_2_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g179ba691e33_2_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g179ba691e33_2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g179ba691e33_2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7" name="Google Shape;207;g179ba691e33_2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g179ba691e33_2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g179ba691e33_2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g179ba691e33_2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g179ba691e33_2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g179ba691e33_2_56"/>
          <p:cNvSpPr>
            <a:spLocks noGrp="1"/>
          </p:cNvSpPr>
          <p:nvPr>
            <p:ph type="pic" idx="2"/>
          </p:nvPr>
        </p:nvSpPr>
        <p:spPr>
          <a:xfrm>
            <a:off x="5183188" y="987425"/>
            <a:ext cx="6172200" cy="4873625"/>
          </a:xfrm>
          <a:prstGeom prst="rect">
            <a:avLst/>
          </a:prstGeom>
          <a:noFill/>
          <a:ln>
            <a:noFill/>
          </a:ln>
        </p:spPr>
      </p:sp>
      <p:sp>
        <p:nvSpPr>
          <p:cNvPr id="214" name="Google Shape;214;g179ba691e33_2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g179ba691e33_2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g179ba691e33_2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g179ba691e33_2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179ba691e33_2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g179ba691e33_2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g179ba691e33_2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g179ba691e33_2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g179ba691e33_2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g179ba691e33_2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g179ba691e33_2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g179ba691e33_2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g179ba691e33_2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g179ba691e33_2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4c0bef418a_0_2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14c0bef418a_0_2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14c0bef418a_0_2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14c0bef418a_0_2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14c0bef418a_0_2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179ba691e33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g179ba691e33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g179ba691e33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179ba691e33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179ba691e33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4V0nH2UkP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www.youtube.com/watch?v=TShdv4fm24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zavit.org.il/7-%d7%9e%d7%a7%d7%95%d7%9e%d7%95%d7%aa-%d7%9c%d7%91%d7%a7%d7%a8-%d7%91%d7%94%d7%9d-%d7%9c%d7%a4%d7%a0%d7%99-%d7%a9%d7%a9%d7%99%d7%a0%d7%95%d7%99-%d7%94%d7%90%d7%a7%d7%9c%d7%99%d7%9d-%d7%99%d7%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NklTJv9S4rI"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oPfPcDWH-H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yQSG9cvhl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Mxkj_D8HZp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www.youtube.com/watch?v=LTdquzu-BXg" TargetMode="Externa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GgBtHoIO4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PLLYfVci7F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www.youtube.com/watch?v=roYHpWnQv2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179ba691e33_2_75"/>
          <p:cNvPicPr preferRelativeResize="0"/>
          <p:nvPr/>
        </p:nvPicPr>
        <p:blipFill>
          <a:blip r:embed="rId3">
            <a:alphaModFix/>
          </a:blip>
          <a:stretch>
            <a:fillRect/>
          </a:stretch>
        </p:blipFill>
        <p:spPr>
          <a:xfrm>
            <a:off x="3971500" y="2231400"/>
            <a:ext cx="4249000" cy="4249000"/>
          </a:xfrm>
          <a:prstGeom prst="rect">
            <a:avLst/>
          </a:prstGeom>
          <a:noFill/>
          <a:ln>
            <a:noFill/>
          </a:ln>
        </p:spPr>
      </p:pic>
      <p:sp>
        <p:nvSpPr>
          <p:cNvPr id="236" name="Google Shape;236;g179ba691e33_2_75"/>
          <p:cNvSpPr txBox="1"/>
          <p:nvPr/>
        </p:nvSpPr>
        <p:spPr>
          <a:xfrm>
            <a:off x="3281250" y="242250"/>
            <a:ext cx="5629500" cy="9696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IL" sz="5100" b="1">
                <a:solidFill>
                  <a:srgbClr val="0000FF"/>
                </a:solidFill>
                <a:latin typeface="David"/>
                <a:ea typeface="David"/>
                <a:cs typeface="David"/>
                <a:sym typeface="David"/>
              </a:rPr>
              <a:t>לקראת ועידת האקלים</a:t>
            </a:r>
            <a:endParaRPr sz="5100" b="1">
              <a:solidFill>
                <a:srgbClr val="0000FF"/>
              </a:solidFill>
              <a:latin typeface="David"/>
              <a:ea typeface="David"/>
              <a:cs typeface="David"/>
              <a:sym typeface="David"/>
            </a:endParaRPr>
          </a:p>
        </p:txBody>
      </p:sp>
      <p:sp>
        <p:nvSpPr>
          <p:cNvPr id="237" name="Google Shape;237;g179ba691e33_2_75"/>
          <p:cNvSpPr txBox="1"/>
          <p:nvPr/>
        </p:nvSpPr>
        <p:spPr>
          <a:xfrm>
            <a:off x="363250" y="1162350"/>
            <a:ext cx="11405700" cy="9543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IL" sz="5000" b="1">
                <a:latin typeface="David"/>
                <a:ea typeface="David"/>
                <a:cs typeface="David"/>
                <a:sym typeface="David"/>
              </a:rPr>
              <a:t>7-18 בנובמבר 2022, שארם-א-שייח', מצרים</a:t>
            </a:r>
            <a:endParaRPr sz="5000" b="1">
              <a:latin typeface="David"/>
              <a:ea typeface="David"/>
              <a:cs typeface="David"/>
              <a:sym typeface="Davi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
          <p:cNvSpPr txBox="1">
            <a:spLocks noGrp="1"/>
          </p:cNvSpPr>
          <p:nvPr>
            <p:ph type="title"/>
          </p:nvPr>
        </p:nvSpPr>
        <p:spPr>
          <a:xfrm>
            <a:off x="0" y="126425"/>
            <a:ext cx="11907900" cy="5451300"/>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None/>
            </a:pPr>
            <a:r>
              <a:rPr lang="iw-IL" sz="4511" b="1">
                <a:solidFill>
                  <a:srgbClr val="980000"/>
                </a:solidFill>
                <a:latin typeface="David"/>
                <a:ea typeface="David"/>
                <a:cs typeface="David"/>
                <a:sym typeface="David"/>
              </a:rPr>
              <a:t>האם יש פער בין מדינות/ מגזרים שונים באחריות למצב ובהתמודדות עמו ?</a:t>
            </a:r>
            <a:r>
              <a:rPr lang="iw-IL" b="1">
                <a:latin typeface="David"/>
                <a:ea typeface="David"/>
                <a:cs typeface="David"/>
                <a:sym typeface="David"/>
              </a:rPr>
              <a:t> </a:t>
            </a:r>
            <a:r>
              <a:rPr lang="iw-IL" b="1" i="0" u="none" strike="noStrike" cap="none">
                <a:solidFill>
                  <a:srgbClr val="000000"/>
                </a:solidFill>
                <a:latin typeface="David"/>
                <a:ea typeface="David"/>
                <a:cs typeface="David"/>
                <a:sym typeface="David"/>
              </a:rPr>
              <a:t/>
            </a:r>
            <a:br>
              <a:rPr lang="iw-IL" b="1" i="0" u="none" strike="noStrike" cap="none">
                <a:solidFill>
                  <a:srgbClr val="000000"/>
                </a:solidFill>
                <a:latin typeface="David"/>
                <a:ea typeface="David"/>
                <a:cs typeface="David"/>
                <a:sym typeface="David"/>
              </a:rPr>
            </a:br>
            <a:endParaRPr sz="1733">
              <a:solidFill>
                <a:srgbClr val="000000"/>
              </a:solidFill>
              <a:latin typeface="David"/>
              <a:ea typeface="David"/>
              <a:cs typeface="David"/>
              <a:sym typeface="David"/>
            </a:endParaRPr>
          </a:p>
          <a:p>
            <a:pPr marL="457200" lvl="0" indent="-414019" algn="r" rtl="1">
              <a:lnSpc>
                <a:spcPct val="90000"/>
              </a:lnSpc>
              <a:spcBef>
                <a:spcPts val="0"/>
              </a:spcBef>
              <a:spcAft>
                <a:spcPts val="0"/>
              </a:spcAft>
              <a:buSzPct val="71393"/>
              <a:buFont typeface="David"/>
              <a:buChar char="●"/>
            </a:pPr>
            <a:r>
              <a:rPr lang="iw-IL" sz="4544" b="1" i="0" u="none" strike="noStrike" cap="none">
                <a:solidFill>
                  <a:srgbClr val="000000"/>
                </a:solidFill>
                <a:latin typeface="David"/>
                <a:ea typeface="David"/>
                <a:cs typeface="David"/>
                <a:sym typeface="David"/>
              </a:rPr>
              <a:t>עולם מתפתח  </a:t>
            </a:r>
            <a:r>
              <a:rPr lang="iw-IL" sz="4544" b="1" i="0" u="none" strike="noStrike" cap="none">
                <a:solidFill>
                  <a:srgbClr val="FF0000"/>
                </a:solidFill>
                <a:latin typeface="David"/>
                <a:ea typeface="David"/>
                <a:cs typeface="David"/>
                <a:sym typeface="David"/>
              </a:rPr>
              <a:t>מול</a:t>
            </a:r>
            <a:r>
              <a:rPr lang="iw-IL" sz="4544" b="1" i="0" u="none" strike="noStrike" cap="none">
                <a:solidFill>
                  <a:srgbClr val="000000"/>
                </a:solidFill>
                <a:latin typeface="David"/>
                <a:ea typeface="David"/>
                <a:cs typeface="David"/>
                <a:sym typeface="David"/>
              </a:rPr>
              <a:t>   מפותח </a:t>
            </a:r>
            <a:endParaRPr sz="4544" b="1" i="0" u="none" strike="noStrike" cap="none">
              <a:solidFill>
                <a:srgbClr val="000000"/>
              </a:solidFill>
              <a:latin typeface="David"/>
              <a:ea typeface="David"/>
              <a:cs typeface="David"/>
              <a:sym typeface="David"/>
            </a:endParaRPr>
          </a:p>
          <a:p>
            <a:pPr marL="457200" lvl="0" indent="-414019" algn="r" rtl="1">
              <a:lnSpc>
                <a:spcPct val="90000"/>
              </a:lnSpc>
              <a:spcBef>
                <a:spcPts val="0"/>
              </a:spcBef>
              <a:spcAft>
                <a:spcPts val="0"/>
              </a:spcAft>
              <a:buSzPct val="71393"/>
              <a:buFont typeface="David"/>
              <a:buChar char="●"/>
            </a:pPr>
            <a:r>
              <a:rPr lang="iw-IL" sz="4544" b="1" i="0" u="none" strike="noStrike" cap="none">
                <a:solidFill>
                  <a:srgbClr val="000000"/>
                </a:solidFill>
                <a:latin typeface="David"/>
                <a:ea typeface="David"/>
                <a:cs typeface="David"/>
                <a:sym typeface="David"/>
              </a:rPr>
              <a:t>צעירים ונוער  </a:t>
            </a:r>
            <a:r>
              <a:rPr lang="iw-IL" sz="4544" b="1">
                <a:solidFill>
                  <a:srgbClr val="FF0000"/>
                </a:solidFill>
                <a:latin typeface="David"/>
                <a:ea typeface="David"/>
                <a:cs typeface="David"/>
                <a:sym typeface="David"/>
              </a:rPr>
              <a:t>מול</a:t>
            </a:r>
            <a:r>
              <a:rPr lang="iw-IL" sz="4544" b="1">
                <a:latin typeface="David"/>
                <a:ea typeface="David"/>
                <a:cs typeface="David"/>
                <a:sym typeface="David"/>
              </a:rPr>
              <a:t> </a:t>
            </a:r>
            <a:r>
              <a:rPr lang="iw-IL" sz="4544" b="1" i="0" u="none" strike="noStrike" cap="none">
                <a:solidFill>
                  <a:srgbClr val="000000"/>
                </a:solidFill>
                <a:latin typeface="David"/>
                <a:ea typeface="David"/>
                <a:cs typeface="David"/>
                <a:sym typeface="David"/>
              </a:rPr>
              <a:t>   מבוגרים</a:t>
            </a:r>
            <a:endParaRPr sz="4544" b="1" i="0" u="none" strike="noStrike" cap="none">
              <a:solidFill>
                <a:srgbClr val="000000"/>
              </a:solidFill>
              <a:latin typeface="David"/>
              <a:ea typeface="David"/>
              <a:cs typeface="David"/>
              <a:sym typeface="David"/>
            </a:endParaRPr>
          </a:p>
          <a:p>
            <a:pPr marL="457200" lvl="0" indent="-414019" algn="r" rtl="1">
              <a:lnSpc>
                <a:spcPct val="90000"/>
              </a:lnSpc>
              <a:spcBef>
                <a:spcPts val="0"/>
              </a:spcBef>
              <a:spcAft>
                <a:spcPts val="0"/>
              </a:spcAft>
              <a:buSzPct val="71393"/>
              <a:buFont typeface="David"/>
              <a:buChar char="●"/>
            </a:pPr>
            <a:r>
              <a:rPr lang="iw-IL" sz="4544" b="1" i="0" u="none" strike="noStrike" cap="none">
                <a:solidFill>
                  <a:srgbClr val="000000"/>
                </a:solidFill>
                <a:latin typeface="David"/>
                <a:ea typeface="David"/>
                <a:cs typeface="David"/>
                <a:sym typeface="David"/>
              </a:rPr>
              <a:t>עשירים  </a:t>
            </a:r>
            <a:r>
              <a:rPr lang="iw-IL" sz="4544" b="1">
                <a:solidFill>
                  <a:srgbClr val="FF0000"/>
                </a:solidFill>
                <a:latin typeface="David"/>
                <a:ea typeface="David"/>
                <a:cs typeface="David"/>
                <a:sym typeface="David"/>
              </a:rPr>
              <a:t>מול</a:t>
            </a:r>
            <a:r>
              <a:rPr lang="iw-IL" sz="4544" b="1">
                <a:latin typeface="David"/>
                <a:ea typeface="David"/>
                <a:cs typeface="David"/>
                <a:sym typeface="David"/>
              </a:rPr>
              <a:t> </a:t>
            </a:r>
            <a:r>
              <a:rPr lang="iw-IL" sz="4544" b="1" i="0" u="none" strike="noStrike" cap="none">
                <a:solidFill>
                  <a:srgbClr val="000000"/>
                </a:solidFill>
                <a:latin typeface="David"/>
                <a:ea typeface="David"/>
                <a:cs typeface="David"/>
                <a:sym typeface="David"/>
              </a:rPr>
              <a:t>  עניים</a:t>
            </a:r>
            <a:endParaRPr sz="4544" b="1">
              <a:solidFill>
                <a:srgbClr val="000000"/>
              </a:solidFill>
              <a:latin typeface="David"/>
              <a:ea typeface="David"/>
              <a:cs typeface="David"/>
              <a:sym typeface="David"/>
            </a:endParaRPr>
          </a:p>
          <a:p>
            <a:pPr marL="457200" lvl="0" indent="-414019" algn="r" rtl="1">
              <a:lnSpc>
                <a:spcPct val="90000"/>
              </a:lnSpc>
              <a:spcBef>
                <a:spcPts val="0"/>
              </a:spcBef>
              <a:spcAft>
                <a:spcPts val="0"/>
              </a:spcAft>
              <a:buSzPct val="71393"/>
              <a:buFont typeface="David"/>
              <a:buChar char="●"/>
            </a:pPr>
            <a:r>
              <a:rPr lang="iw-IL" sz="4544" b="1" i="0" u="none" strike="noStrike" cap="none">
                <a:solidFill>
                  <a:srgbClr val="000000"/>
                </a:solidFill>
                <a:latin typeface="David"/>
                <a:ea typeface="David"/>
                <a:cs typeface="David"/>
                <a:sym typeface="David"/>
              </a:rPr>
              <a:t>מרכז   </a:t>
            </a:r>
            <a:r>
              <a:rPr lang="iw-IL" sz="4544" b="1">
                <a:solidFill>
                  <a:srgbClr val="FF0000"/>
                </a:solidFill>
                <a:latin typeface="David"/>
                <a:ea typeface="David"/>
                <a:cs typeface="David"/>
                <a:sym typeface="David"/>
              </a:rPr>
              <a:t>מול</a:t>
            </a:r>
            <a:r>
              <a:rPr lang="iw-IL" sz="4544" b="1">
                <a:latin typeface="David"/>
                <a:ea typeface="David"/>
                <a:cs typeface="David"/>
                <a:sym typeface="David"/>
              </a:rPr>
              <a:t> </a:t>
            </a:r>
            <a:r>
              <a:rPr lang="iw-IL" sz="4544" b="1" i="0" u="none" strike="noStrike" cap="none">
                <a:solidFill>
                  <a:srgbClr val="000000"/>
                </a:solidFill>
                <a:latin typeface="David"/>
                <a:ea typeface="David"/>
                <a:cs typeface="David"/>
                <a:sym typeface="David"/>
              </a:rPr>
              <a:t>  פריפריה (גלעין שוליים)</a:t>
            </a:r>
            <a:endParaRPr sz="4544" b="1">
              <a:solidFill>
                <a:srgbClr val="000000"/>
              </a:solidFill>
              <a:latin typeface="David"/>
              <a:ea typeface="David"/>
              <a:cs typeface="David"/>
              <a:sym typeface="David"/>
            </a:endParaRPr>
          </a:p>
          <a:p>
            <a:pPr marL="457200" lvl="0" indent="-331470" algn="r" rtl="1">
              <a:lnSpc>
                <a:spcPct val="90000"/>
              </a:lnSpc>
              <a:spcBef>
                <a:spcPts val="0"/>
              </a:spcBef>
              <a:spcAft>
                <a:spcPts val="0"/>
              </a:spcAft>
              <a:buSzPct val="39608"/>
              <a:buFont typeface="David"/>
              <a:buChar char="●"/>
            </a:pPr>
            <a:r>
              <a:rPr lang="iw-IL" sz="4544" b="1" i="0" u="none" strike="noStrike" cap="none">
                <a:solidFill>
                  <a:srgbClr val="000000"/>
                </a:solidFill>
                <a:latin typeface="David"/>
                <a:ea typeface="David"/>
                <a:cs typeface="David"/>
                <a:sym typeface="David"/>
              </a:rPr>
              <a:t>אזורי סיכון מוגבר  </a:t>
            </a:r>
            <a:r>
              <a:rPr lang="iw-IL" sz="4544" b="1">
                <a:solidFill>
                  <a:srgbClr val="FF0000"/>
                </a:solidFill>
                <a:latin typeface="David"/>
                <a:ea typeface="David"/>
                <a:cs typeface="David"/>
                <a:sym typeface="David"/>
              </a:rPr>
              <a:t>מול</a:t>
            </a:r>
            <a:r>
              <a:rPr lang="iw-IL" sz="4544" b="1">
                <a:latin typeface="David"/>
                <a:ea typeface="David"/>
                <a:cs typeface="David"/>
                <a:sym typeface="David"/>
              </a:rPr>
              <a:t> </a:t>
            </a:r>
            <a:r>
              <a:rPr lang="iw-IL" sz="4544" b="1" i="0" u="none" strike="noStrike" cap="none">
                <a:solidFill>
                  <a:srgbClr val="000000"/>
                </a:solidFill>
                <a:latin typeface="David"/>
                <a:ea typeface="David"/>
                <a:cs typeface="David"/>
                <a:sym typeface="David"/>
              </a:rPr>
              <a:t>  אזורים עם</a:t>
            </a:r>
            <a:endParaRPr sz="4544" b="1" i="0" u="none" strike="noStrike" cap="none">
              <a:solidFill>
                <a:srgbClr val="000000"/>
              </a:solidFill>
              <a:latin typeface="David"/>
              <a:ea typeface="David"/>
              <a:cs typeface="David"/>
              <a:sym typeface="David"/>
            </a:endParaRPr>
          </a:p>
          <a:p>
            <a:pPr marL="457200" lvl="0" indent="0" algn="r" rtl="1">
              <a:lnSpc>
                <a:spcPct val="90000"/>
              </a:lnSpc>
              <a:spcBef>
                <a:spcPts val="0"/>
              </a:spcBef>
              <a:spcAft>
                <a:spcPts val="0"/>
              </a:spcAft>
              <a:buNone/>
            </a:pPr>
            <a:r>
              <a:rPr lang="iw-IL" sz="4544" b="1" i="0" u="none" strike="noStrike" cap="none">
                <a:solidFill>
                  <a:srgbClr val="000000"/>
                </a:solidFill>
                <a:latin typeface="David"/>
                <a:ea typeface="David"/>
                <a:cs typeface="David"/>
                <a:sym typeface="David"/>
              </a:rPr>
              <a:t>סיכון מופחת</a:t>
            </a:r>
            <a:r>
              <a:rPr lang="iw-IL" sz="4000" b="0" i="0" u="none" strike="noStrike" cap="none">
                <a:solidFill>
                  <a:srgbClr val="000000"/>
                </a:solidFill>
                <a:latin typeface="David"/>
                <a:ea typeface="David"/>
                <a:cs typeface="David"/>
                <a:sym typeface="David"/>
              </a:rPr>
              <a:t/>
            </a:r>
            <a:br>
              <a:rPr lang="iw-IL" sz="4000" b="0" i="0" u="none" strike="noStrike" cap="none">
                <a:solidFill>
                  <a:srgbClr val="000000"/>
                </a:solidFill>
                <a:latin typeface="David"/>
                <a:ea typeface="David"/>
                <a:cs typeface="David"/>
                <a:sym typeface="David"/>
              </a:rPr>
            </a:br>
            <a:r>
              <a:rPr lang="iw-IL" sz="4444" b="1" i="0" u="none" strike="noStrike" cap="none">
                <a:solidFill>
                  <a:srgbClr val="000000"/>
                </a:solidFill>
                <a:latin typeface="David"/>
                <a:ea typeface="David"/>
                <a:cs typeface="David"/>
                <a:sym typeface="David"/>
              </a:rPr>
              <a:t>האם יש דוגמאות נוספות ?</a:t>
            </a:r>
            <a:endParaRPr sz="4844" b="1">
              <a:latin typeface="David"/>
              <a:ea typeface="David"/>
              <a:cs typeface="David"/>
              <a:sym typeface="David"/>
            </a:endParaRPr>
          </a:p>
        </p:txBody>
      </p:sp>
      <p:pic>
        <p:nvPicPr>
          <p:cNvPr id="339" name="Google Shape;339;p9" title="צדק אקלימי العدل المناخي">
            <a:hlinkClick r:id="rId3"/>
          </p:cNvPr>
          <p:cNvPicPr preferRelativeResize="0"/>
          <p:nvPr/>
        </p:nvPicPr>
        <p:blipFill>
          <a:blip r:embed="rId4">
            <a:alphaModFix/>
          </a:blip>
          <a:stretch>
            <a:fillRect/>
          </a:stretch>
        </p:blipFill>
        <p:spPr>
          <a:xfrm>
            <a:off x="61475" y="1137568"/>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0"/>
          <p:cNvSpPr txBox="1">
            <a:spLocks noGrp="1"/>
          </p:cNvSpPr>
          <p:nvPr>
            <p:ph type="title"/>
          </p:nvPr>
        </p:nvSpPr>
        <p:spPr>
          <a:xfrm>
            <a:off x="106550" y="540625"/>
            <a:ext cx="8451300" cy="800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1600"/>
              <a:buFont typeface="Times New Roman"/>
              <a:buNone/>
            </a:pPr>
            <a:r>
              <a:rPr lang="iw-IL" sz="2400" b="1">
                <a:latin typeface="Times New Roman"/>
                <a:ea typeface="Times New Roman"/>
                <a:cs typeface="Times New Roman"/>
                <a:sym typeface="Times New Roman"/>
              </a:rPr>
              <a:t>פליטות CO</a:t>
            </a:r>
            <a:r>
              <a:rPr lang="iw-IL" sz="2400" b="1" baseline="-25000">
                <a:latin typeface="Times New Roman"/>
                <a:ea typeface="Times New Roman"/>
                <a:cs typeface="Times New Roman"/>
                <a:sym typeface="Times New Roman"/>
              </a:rPr>
              <a:t>2</a:t>
            </a:r>
            <a:r>
              <a:rPr lang="iw-IL" sz="2400" b="1" baseline="-25000">
                <a:latin typeface="David"/>
                <a:ea typeface="David"/>
                <a:cs typeface="David"/>
                <a:sym typeface="David"/>
              </a:rPr>
              <a:t>   </a:t>
            </a:r>
            <a:r>
              <a:rPr lang="iw-IL" sz="2400" b="1">
                <a:latin typeface="Times New Roman"/>
                <a:ea typeface="Times New Roman"/>
                <a:cs typeface="Times New Roman"/>
                <a:sym typeface="Times New Roman"/>
              </a:rPr>
              <a:t>של שש המדינות המובילות לנפש (מימין)  ובהיקף אבסולוטי (משמאל), 1990 - 2019</a:t>
            </a:r>
            <a:endParaRPr sz="2400" b="1"/>
          </a:p>
        </p:txBody>
      </p:sp>
      <p:sp>
        <p:nvSpPr>
          <p:cNvPr id="345" name="Google Shape;345;p10"/>
          <p:cNvSpPr txBox="1">
            <a:spLocks noGrp="1"/>
          </p:cNvSpPr>
          <p:nvPr>
            <p:ph type="body" idx="1"/>
          </p:nvPr>
        </p:nvSpPr>
        <p:spPr>
          <a:xfrm>
            <a:off x="8337925" y="1552375"/>
            <a:ext cx="3434100" cy="4624500"/>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dk1"/>
              </a:buClr>
              <a:buSzPts val="2000"/>
              <a:buFont typeface="David"/>
              <a:buChar char="•"/>
            </a:pPr>
            <a:r>
              <a:rPr lang="iw-IL" sz="2000">
                <a:latin typeface="David"/>
                <a:ea typeface="David"/>
                <a:cs typeface="David"/>
                <a:sym typeface="David"/>
              </a:rPr>
              <a:t>מי המדינה המובילה בהיקף הפליטה האבסולוטית?</a:t>
            </a:r>
            <a:endParaRPr>
              <a:latin typeface="David"/>
              <a:ea typeface="David"/>
              <a:cs typeface="David"/>
              <a:sym typeface="David"/>
            </a:endParaRPr>
          </a:p>
          <a:p>
            <a:pPr marL="228600" lvl="0" indent="-228600" algn="r" rtl="1">
              <a:lnSpc>
                <a:spcPct val="90000"/>
              </a:lnSpc>
              <a:spcBef>
                <a:spcPts val="1000"/>
              </a:spcBef>
              <a:spcAft>
                <a:spcPts val="0"/>
              </a:spcAft>
              <a:buClr>
                <a:schemeClr val="dk1"/>
              </a:buClr>
              <a:buSzPts val="2000"/>
              <a:buFont typeface="David"/>
              <a:buChar char="•"/>
            </a:pPr>
            <a:r>
              <a:rPr lang="iw-IL" sz="2000">
                <a:latin typeface="David"/>
                <a:ea typeface="David"/>
                <a:cs typeface="David"/>
                <a:sym typeface="David"/>
              </a:rPr>
              <a:t>האם הפליטה של האזרחים במדינה זו היא הגבוהה ביותר? הסבר את הפער.</a:t>
            </a:r>
            <a:endParaRPr>
              <a:latin typeface="David"/>
              <a:ea typeface="David"/>
              <a:cs typeface="David"/>
              <a:sym typeface="David"/>
            </a:endParaRPr>
          </a:p>
          <a:p>
            <a:pPr marL="228600" lvl="0" indent="-228600" algn="r" rtl="1">
              <a:lnSpc>
                <a:spcPct val="90000"/>
              </a:lnSpc>
              <a:spcBef>
                <a:spcPts val="1000"/>
              </a:spcBef>
              <a:spcAft>
                <a:spcPts val="0"/>
              </a:spcAft>
              <a:buClr>
                <a:schemeClr val="dk1"/>
              </a:buClr>
              <a:buSzPts val="2000"/>
              <a:buFont typeface="David"/>
              <a:buChar char="•"/>
            </a:pPr>
            <a:r>
              <a:rPr lang="iw-IL" sz="2000">
                <a:latin typeface="David"/>
                <a:ea typeface="David"/>
                <a:cs typeface="David"/>
                <a:sym typeface="David"/>
              </a:rPr>
              <a:t>היעזרו בנתונים הבאים: </a:t>
            </a:r>
            <a:endParaRPr>
              <a:latin typeface="David"/>
              <a:ea typeface="David"/>
              <a:cs typeface="David"/>
              <a:sym typeface="David"/>
            </a:endParaRPr>
          </a:p>
          <a:p>
            <a:pPr marL="228600" lvl="0" indent="-50800" algn="r" rtl="1">
              <a:lnSpc>
                <a:spcPct val="90000"/>
              </a:lnSpc>
              <a:spcBef>
                <a:spcPts val="1000"/>
              </a:spcBef>
              <a:spcAft>
                <a:spcPts val="0"/>
              </a:spcAft>
              <a:buClr>
                <a:schemeClr val="dk1"/>
              </a:buClr>
              <a:buSzPts val="2800"/>
              <a:buNone/>
            </a:pPr>
            <a:endParaRPr>
              <a:latin typeface="David"/>
              <a:ea typeface="David"/>
              <a:cs typeface="David"/>
              <a:sym typeface="David"/>
            </a:endParaRPr>
          </a:p>
        </p:txBody>
      </p:sp>
      <p:pic>
        <p:nvPicPr>
          <p:cNvPr id="346" name="Google Shape;346;p10"/>
          <p:cNvPicPr preferRelativeResize="0"/>
          <p:nvPr/>
        </p:nvPicPr>
        <p:blipFill rotWithShape="1">
          <a:blip r:embed="rId3">
            <a:alphaModFix/>
          </a:blip>
          <a:srcRect/>
          <a:stretch/>
        </p:blipFill>
        <p:spPr>
          <a:xfrm>
            <a:off x="106550" y="1365500"/>
            <a:ext cx="7512949" cy="4127001"/>
          </a:xfrm>
          <a:prstGeom prst="rect">
            <a:avLst/>
          </a:prstGeom>
          <a:noFill/>
          <a:ln>
            <a:noFill/>
          </a:ln>
        </p:spPr>
      </p:pic>
      <p:sp>
        <p:nvSpPr>
          <p:cNvPr id="347" name="Google Shape;347;p10"/>
          <p:cNvSpPr txBox="1"/>
          <p:nvPr/>
        </p:nvSpPr>
        <p:spPr>
          <a:xfrm>
            <a:off x="1319484" y="0"/>
            <a:ext cx="10029000" cy="492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w-IL" sz="2600" b="1">
                <a:solidFill>
                  <a:schemeClr val="dk1"/>
                </a:solidFill>
                <a:latin typeface="David"/>
                <a:ea typeface="David"/>
                <a:cs typeface="David"/>
                <a:sym typeface="David"/>
              </a:rPr>
              <a:t>משימה</a:t>
            </a:r>
            <a:r>
              <a:rPr lang="iw-IL" sz="2600" b="1" i="0" u="none" strike="noStrike" cap="none">
                <a:solidFill>
                  <a:schemeClr val="dk1"/>
                </a:solidFill>
                <a:latin typeface="David"/>
                <a:ea typeface="David"/>
                <a:cs typeface="David"/>
                <a:sym typeface="David"/>
              </a:rPr>
              <a:t> מספר 1: פליטות גזי חממה מסביב לעולם</a:t>
            </a:r>
            <a:r>
              <a:rPr lang="iw-IL" sz="2400" b="1" i="0" u="none" strike="noStrike" cap="none">
                <a:solidFill>
                  <a:schemeClr val="dk1"/>
                </a:solidFill>
                <a:latin typeface="David"/>
                <a:ea typeface="David"/>
                <a:cs typeface="David"/>
                <a:sym typeface="David"/>
              </a:rPr>
              <a:t> </a:t>
            </a:r>
            <a:endParaRPr sz="2000" b="1">
              <a:latin typeface="David"/>
              <a:ea typeface="David"/>
              <a:cs typeface="David"/>
              <a:sym typeface="David"/>
            </a:endParaRPr>
          </a:p>
        </p:txBody>
      </p:sp>
      <p:sp>
        <p:nvSpPr>
          <p:cNvPr id="348" name="Google Shape;348;p10"/>
          <p:cNvSpPr txBox="1"/>
          <p:nvPr/>
        </p:nvSpPr>
        <p:spPr>
          <a:xfrm>
            <a:off x="8292127" y="880225"/>
            <a:ext cx="3227700" cy="6465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i="0" u="none" strike="noStrike" cap="none">
                <a:solidFill>
                  <a:schemeClr val="dk1"/>
                </a:solidFill>
                <a:latin typeface="David"/>
                <a:ea typeface="David"/>
                <a:cs typeface="David"/>
                <a:sym typeface="David"/>
              </a:rPr>
              <a:t>נתחו את הגרפים הבאים לפי השאלות המנחות: </a:t>
            </a:r>
            <a:endParaRPr>
              <a:latin typeface="David"/>
              <a:ea typeface="David"/>
              <a:cs typeface="David"/>
              <a:sym typeface="David"/>
            </a:endParaRPr>
          </a:p>
        </p:txBody>
      </p:sp>
      <p:graphicFrame>
        <p:nvGraphicFramePr>
          <p:cNvPr id="349" name="Google Shape;349;p10"/>
          <p:cNvGraphicFramePr/>
          <p:nvPr/>
        </p:nvGraphicFramePr>
        <p:xfrm>
          <a:off x="8237868" y="3681592"/>
          <a:ext cx="3000000" cy="3000000"/>
        </p:xfrm>
        <a:graphic>
          <a:graphicData uri="http://schemas.openxmlformats.org/drawingml/2006/table">
            <a:tbl>
              <a:tblPr firstRow="1" bandRow="1">
                <a:noFill/>
                <a:tableStyleId>{E5596FBA-8208-4048-9471-1C94B12A124A}</a:tableStyleId>
              </a:tblPr>
              <a:tblGrid>
                <a:gridCol w="1178050">
                  <a:extLst>
                    <a:ext uri="{9D8B030D-6E8A-4147-A177-3AD203B41FA5}">
                      <a16:colId xmlns:a16="http://schemas.microsoft.com/office/drawing/2014/main" val="20000"/>
                    </a:ext>
                  </a:extLst>
                </a:gridCol>
                <a:gridCol w="1178050">
                  <a:extLst>
                    <a:ext uri="{9D8B030D-6E8A-4147-A177-3AD203B41FA5}">
                      <a16:colId xmlns:a16="http://schemas.microsoft.com/office/drawing/2014/main" val="20001"/>
                    </a:ext>
                  </a:extLst>
                </a:gridCol>
                <a:gridCol w="1178050">
                  <a:extLst>
                    <a:ext uri="{9D8B030D-6E8A-4147-A177-3AD203B41FA5}">
                      <a16:colId xmlns:a16="http://schemas.microsoft.com/office/drawing/2014/main" val="20002"/>
                    </a:ext>
                  </a:extLst>
                </a:gridCol>
              </a:tblGrid>
              <a:tr h="370850">
                <a:tc>
                  <a:txBody>
                    <a:bodyPr/>
                    <a:lstStyle/>
                    <a:p>
                      <a:pPr marL="0" marR="0" lvl="0" indent="0" algn="l" rtl="1">
                        <a:spcBef>
                          <a:spcPts val="0"/>
                        </a:spcBef>
                        <a:spcAft>
                          <a:spcPts val="0"/>
                        </a:spcAft>
                        <a:buNone/>
                      </a:pPr>
                      <a:endParaRPr sz="1800" u="none" strike="noStrike" cap="none"/>
                    </a:p>
                  </a:txBody>
                  <a:tcPr marL="91450" marR="91450" marT="45725" marB="45725"/>
                </a:tc>
                <a:tc>
                  <a:txBody>
                    <a:bodyPr/>
                    <a:lstStyle/>
                    <a:p>
                      <a:pPr marL="0" marR="0" lvl="0" indent="0" algn="l" rtl="1">
                        <a:spcBef>
                          <a:spcPts val="0"/>
                        </a:spcBef>
                        <a:spcAft>
                          <a:spcPts val="0"/>
                        </a:spcAft>
                        <a:buNone/>
                      </a:pPr>
                      <a:r>
                        <a:rPr lang="iw-IL" sz="1800" u="none" strike="noStrike" cap="none"/>
                        <a:t>ארצות הברית </a:t>
                      </a:r>
                      <a:endParaRPr/>
                    </a:p>
                  </a:txBody>
                  <a:tcPr marL="91450" marR="91450" marT="45725" marB="45725"/>
                </a:tc>
                <a:tc>
                  <a:txBody>
                    <a:bodyPr/>
                    <a:lstStyle/>
                    <a:p>
                      <a:pPr marL="0" marR="0" lvl="0" indent="0" algn="l" rtl="1">
                        <a:spcBef>
                          <a:spcPts val="0"/>
                        </a:spcBef>
                        <a:spcAft>
                          <a:spcPts val="0"/>
                        </a:spcAft>
                        <a:buNone/>
                      </a:pPr>
                      <a:r>
                        <a:rPr lang="iw-IL" sz="1800" u="none" strike="noStrike" cap="none"/>
                        <a:t>סין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1">
                        <a:spcBef>
                          <a:spcPts val="0"/>
                        </a:spcBef>
                        <a:spcAft>
                          <a:spcPts val="0"/>
                        </a:spcAft>
                        <a:buNone/>
                      </a:pPr>
                      <a:r>
                        <a:rPr lang="iw-IL" sz="1800" u="none" strike="noStrike" cap="none"/>
                        <a:t>תמ"ג לנפש</a:t>
                      </a:r>
                      <a:endParaRPr/>
                    </a:p>
                  </a:txBody>
                  <a:tcPr marL="91450" marR="91450" marT="45725" marB="45725"/>
                </a:tc>
                <a:tc>
                  <a:txBody>
                    <a:bodyPr/>
                    <a:lstStyle/>
                    <a:p>
                      <a:pPr marL="0" marR="0" lvl="0" indent="0" algn="ctr" rtl="1">
                        <a:spcBef>
                          <a:spcPts val="0"/>
                        </a:spcBef>
                        <a:spcAft>
                          <a:spcPts val="0"/>
                        </a:spcAft>
                        <a:buNone/>
                      </a:pPr>
                      <a:r>
                        <a:rPr lang="iw-IL" sz="1800"/>
                        <a:t>69,288$</a:t>
                      </a:r>
                      <a:endParaRPr sz="1800" u="none" strike="noStrike" cap="none"/>
                    </a:p>
                  </a:txBody>
                  <a:tcPr marL="91450" marR="91450" marT="45725" marB="45725"/>
                </a:tc>
                <a:tc>
                  <a:txBody>
                    <a:bodyPr/>
                    <a:lstStyle/>
                    <a:p>
                      <a:pPr marL="0" marR="0" lvl="0" indent="0" algn="l" rtl="1">
                        <a:spcBef>
                          <a:spcPts val="0"/>
                        </a:spcBef>
                        <a:spcAft>
                          <a:spcPts val="0"/>
                        </a:spcAft>
                        <a:buNone/>
                      </a:pPr>
                      <a:r>
                        <a:rPr lang="iw-IL" sz="1800"/>
                        <a:t>12,566$</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1">
                        <a:spcBef>
                          <a:spcPts val="0"/>
                        </a:spcBef>
                        <a:spcAft>
                          <a:spcPts val="0"/>
                        </a:spcAft>
                        <a:buNone/>
                      </a:pPr>
                      <a:r>
                        <a:rPr lang="iw-IL" sz="1800" u="none" strike="noStrike" cap="none"/>
                        <a:t>צריכת אנרגיה לנפש </a:t>
                      </a:r>
                      <a:endParaRPr/>
                    </a:p>
                  </a:txBody>
                  <a:tcPr marL="91450" marR="91450" marT="45725" marB="45725"/>
                </a:tc>
                <a:tc>
                  <a:txBody>
                    <a:bodyPr/>
                    <a:lstStyle/>
                    <a:p>
                      <a:pPr marL="0" marR="0" lvl="0" indent="0" algn="l" rtl="1">
                        <a:spcBef>
                          <a:spcPts val="0"/>
                        </a:spcBef>
                        <a:spcAft>
                          <a:spcPts val="0"/>
                        </a:spcAft>
                        <a:buNone/>
                      </a:pPr>
                      <a:r>
                        <a:rPr lang="iw-IL" sz="1800"/>
                        <a:t>7164.5 שעט"ן</a:t>
                      </a:r>
                      <a:endParaRPr sz="1800" u="none" strike="noStrike" cap="none"/>
                    </a:p>
                  </a:txBody>
                  <a:tcPr marL="91450" marR="91450" marT="45725" marB="45725"/>
                </a:tc>
                <a:tc>
                  <a:txBody>
                    <a:bodyPr/>
                    <a:lstStyle/>
                    <a:p>
                      <a:pPr marL="0" marR="0" lvl="0" indent="0" algn="r" rtl="1">
                        <a:spcBef>
                          <a:spcPts val="0"/>
                        </a:spcBef>
                        <a:spcAft>
                          <a:spcPts val="0"/>
                        </a:spcAft>
                        <a:buNone/>
                      </a:pPr>
                      <a:r>
                        <a:rPr lang="iw-IL" sz="1800"/>
                        <a:t>1806.8 שעט"ן</a:t>
                      </a: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sp>
        <p:nvSpPr>
          <p:cNvPr id="350" name="Google Shape;350;p10"/>
          <p:cNvSpPr txBox="1"/>
          <p:nvPr/>
        </p:nvSpPr>
        <p:spPr>
          <a:xfrm>
            <a:off x="8122150" y="5697825"/>
            <a:ext cx="37656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a:latin typeface="David"/>
                <a:ea typeface="David"/>
                <a:cs typeface="David"/>
                <a:sym typeface="David"/>
              </a:rPr>
              <a:t>נתונים: הבנק העולמי, 2021. תמ"ג: תוצר מקומי גולמי. מחושב ב$PPP (כח הקניה), שעט"ן: שווה ערך לטון נפט</a:t>
            </a:r>
            <a:endParaRPr>
              <a:latin typeface="David"/>
              <a:ea typeface="David"/>
              <a:cs typeface="David"/>
              <a:sym typeface="David"/>
            </a:endParaRPr>
          </a:p>
        </p:txBody>
      </p:sp>
      <p:sp>
        <p:nvSpPr>
          <p:cNvPr id="351" name="Google Shape;351;p10"/>
          <p:cNvSpPr txBox="1"/>
          <p:nvPr/>
        </p:nvSpPr>
        <p:spPr>
          <a:xfrm>
            <a:off x="675400" y="5928175"/>
            <a:ext cx="7185900" cy="800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1">
              <a:spcBef>
                <a:spcPts val="0"/>
              </a:spcBef>
              <a:spcAft>
                <a:spcPts val="0"/>
              </a:spcAft>
              <a:buNone/>
            </a:pPr>
            <a:r>
              <a:rPr lang="iw-IL" sz="2000">
                <a:latin typeface="David"/>
                <a:ea typeface="David"/>
                <a:cs typeface="David"/>
                <a:sym typeface="David"/>
              </a:rPr>
              <a:t>סכמו את הקשר בין רמת הפיתוח של המדינה למידת תרומתה לשינויי האקלים,  והתכוננו להציג את מסקנותיכם בפני הכיתה </a:t>
            </a:r>
            <a:endParaRPr sz="2000">
              <a:latin typeface="David"/>
              <a:ea typeface="David"/>
              <a:cs typeface="David"/>
              <a:sym typeface="David"/>
            </a:endParaRPr>
          </a:p>
        </p:txBody>
      </p:sp>
      <p:sp>
        <p:nvSpPr>
          <p:cNvPr id="352" name="Google Shape;352;p10"/>
          <p:cNvSpPr txBox="1"/>
          <p:nvPr/>
        </p:nvSpPr>
        <p:spPr>
          <a:xfrm>
            <a:off x="106550" y="5412475"/>
            <a:ext cx="7454700" cy="400200"/>
          </a:xfrm>
          <a:prstGeom prst="rect">
            <a:avLst/>
          </a:prstGeom>
          <a:noFill/>
          <a:ln>
            <a:noFill/>
          </a:ln>
        </p:spPr>
        <p:txBody>
          <a:bodyPr spcFirstLastPara="1" wrap="square" lIns="91425" tIns="91425" rIns="91425" bIns="91425" anchor="t" anchorCtr="0">
            <a:spAutoFit/>
          </a:bodyPr>
          <a:lstStyle/>
          <a:p>
            <a:pPr marL="457200" lvl="0" indent="0" algn="r" rtl="0">
              <a:spcBef>
                <a:spcPts val="0"/>
              </a:spcBef>
              <a:spcAft>
                <a:spcPts val="0"/>
              </a:spcAft>
              <a:buNone/>
            </a:pPr>
            <a:r>
              <a:rPr lang="iw-IL" sz="1300"/>
              <a:t>Programme Environment Nations United( UNEP) 2020 ,</a:t>
            </a:r>
            <a:r>
              <a:rPr lang="iw-IL"/>
              <a:t>בעיבוד משרד מבקר המדינה על פי נתוני </a:t>
            </a:r>
            <a:endParaRPr/>
          </a:p>
        </p:txBody>
      </p:sp>
      <p:pic>
        <p:nvPicPr>
          <p:cNvPr id="353" name="Google Shape;353;p10"/>
          <p:cNvPicPr preferRelativeResize="0"/>
          <p:nvPr/>
        </p:nvPicPr>
        <p:blipFill rotWithShape="1">
          <a:blip r:embed="rId3">
            <a:alphaModFix/>
          </a:blip>
          <a:srcRect/>
          <a:stretch/>
        </p:blipFill>
        <p:spPr>
          <a:xfrm>
            <a:off x="258950" y="1517900"/>
            <a:ext cx="7512949" cy="4127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1"/>
          <p:cNvSpPr txBox="1">
            <a:spLocks noGrp="1"/>
          </p:cNvSpPr>
          <p:nvPr>
            <p:ph type="title"/>
          </p:nvPr>
        </p:nvSpPr>
        <p:spPr>
          <a:xfrm>
            <a:off x="8230125" y="1615350"/>
            <a:ext cx="3648300" cy="4900200"/>
          </a:xfrm>
          <a:prstGeom prst="rect">
            <a:avLst/>
          </a:prstGeom>
          <a:noFill/>
          <a:ln>
            <a:noFill/>
          </a:ln>
        </p:spPr>
        <p:txBody>
          <a:bodyPr spcFirstLastPara="1" wrap="square" lIns="91425" tIns="45700" rIns="91425" bIns="45700" anchor="ctr" anchorCtr="0">
            <a:noAutofit/>
          </a:bodyPr>
          <a:lstStyle/>
          <a:p>
            <a:pPr marL="457200" lvl="0" indent="-360997" algn="r" rtl="1">
              <a:lnSpc>
                <a:spcPct val="90000"/>
              </a:lnSpc>
              <a:spcBef>
                <a:spcPts val="0"/>
              </a:spcBef>
              <a:spcAft>
                <a:spcPts val="0"/>
              </a:spcAft>
              <a:buSzPts val="2085"/>
              <a:buFont typeface="David"/>
              <a:buChar char="●"/>
            </a:pPr>
            <a:r>
              <a:rPr lang="iw-IL" sz="2085">
                <a:latin typeface="David"/>
                <a:ea typeface="David"/>
                <a:cs typeface="David"/>
                <a:sym typeface="David"/>
              </a:rPr>
              <a:t>האם ישראל מדינה מפותחת? נמק </a:t>
            </a:r>
            <a:endParaRPr sz="2085">
              <a:latin typeface="David"/>
              <a:ea typeface="David"/>
              <a:cs typeface="David"/>
              <a:sym typeface="David"/>
            </a:endParaRPr>
          </a:p>
          <a:p>
            <a:pPr marL="457200" lvl="0" indent="-360997" algn="r" rtl="1">
              <a:lnSpc>
                <a:spcPct val="90000"/>
              </a:lnSpc>
              <a:spcBef>
                <a:spcPts val="0"/>
              </a:spcBef>
              <a:spcAft>
                <a:spcPts val="0"/>
              </a:spcAft>
              <a:buSzPts val="2085"/>
              <a:buFont typeface="David"/>
              <a:buChar char="●"/>
            </a:pPr>
            <a:r>
              <a:rPr lang="iw-IL" sz="2085">
                <a:latin typeface="David"/>
                <a:ea typeface="David"/>
                <a:cs typeface="David"/>
                <a:sym typeface="David"/>
              </a:rPr>
              <a:t>באיזו מידה תורמת ישראל למצב בהשוואה למדינות אחרות? </a:t>
            </a:r>
            <a:endParaRPr sz="2085">
              <a:latin typeface="David"/>
              <a:ea typeface="David"/>
              <a:cs typeface="David"/>
              <a:sym typeface="David"/>
            </a:endParaRPr>
          </a:p>
          <a:p>
            <a:pPr marL="457200" lvl="0" indent="-360997" algn="r" rtl="1">
              <a:lnSpc>
                <a:spcPct val="90000"/>
              </a:lnSpc>
              <a:spcBef>
                <a:spcPts val="0"/>
              </a:spcBef>
              <a:spcAft>
                <a:spcPts val="0"/>
              </a:spcAft>
              <a:buSzPts val="2085"/>
              <a:buFont typeface="David"/>
              <a:buChar char="●"/>
            </a:pPr>
            <a:r>
              <a:rPr lang="iw-IL" sz="2085">
                <a:latin typeface="David"/>
                <a:ea typeface="David"/>
                <a:cs typeface="David"/>
                <a:sym typeface="David"/>
              </a:rPr>
              <a:t>האם יש משמעות לפליטת גזי החממה של ישראל על המדינה שלנו? על העולם? </a:t>
            </a:r>
            <a:endParaRPr sz="2085">
              <a:latin typeface="David"/>
              <a:ea typeface="David"/>
              <a:cs typeface="David"/>
              <a:sym typeface="David"/>
            </a:endParaRPr>
          </a:p>
          <a:p>
            <a:pPr marL="457200" lvl="0" indent="-360997" algn="r" rtl="1">
              <a:lnSpc>
                <a:spcPct val="90000"/>
              </a:lnSpc>
              <a:spcBef>
                <a:spcPts val="0"/>
              </a:spcBef>
              <a:spcAft>
                <a:spcPts val="0"/>
              </a:spcAft>
              <a:buSzPts val="2085"/>
              <a:buFont typeface="David"/>
              <a:buChar char="●"/>
            </a:pPr>
            <a:r>
              <a:rPr lang="iw-IL" sz="2085">
                <a:latin typeface="David"/>
                <a:ea typeface="David"/>
                <a:cs typeface="David"/>
                <a:sym typeface="David"/>
              </a:rPr>
              <a:t>באיזה אופן ישראל יכולה לתרום להתמודדות העולמית עם שינויי אקלים? מהם המשאבים שיש בידינו? </a:t>
            </a:r>
            <a:endParaRPr sz="2085">
              <a:latin typeface="David"/>
              <a:ea typeface="David"/>
              <a:cs typeface="David"/>
              <a:sym typeface="David"/>
            </a:endParaRPr>
          </a:p>
          <a:p>
            <a:pPr marL="457200" lvl="0" indent="0" algn="r" rtl="1">
              <a:lnSpc>
                <a:spcPct val="90000"/>
              </a:lnSpc>
              <a:spcBef>
                <a:spcPts val="0"/>
              </a:spcBef>
              <a:spcAft>
                <a:spcPts val="0"/>
              </a:spcAft>
              <a:buSzPts val="990"/>
              <a:buNone/>
            </a:pPr>
            <a:endParaRPr sz="2085">
              <a:latin typeface="David"/>
              <a:ea typeface="David"/>
              <a:cs typeface="David"/>
              <a:sym typeface="David"/>
            </a:endParaRPr>
          </a:p>
          <a:p>
            <a:pPr marL="457200" lvl="0" indent="0" algn="r" rtl="1">
              <a:lnSpc>
                <a:spcPct val="90000"/>
              </a:lnSpc>
              <a:spcBef>
                <a:spcPts val="0"/>
              </a:spcBef>
              <a:spcAft>
                <a:spcPts val="0"/>
              </a:spcAft>
              <a:buSzPts val="990"/>
              <a:buNone/>
            </a:pPr>
            <a:r>
              <a:rPr lang="iw-IL" sz="2085">
                <a:latin typeface="David"/>
                <a:ea typeface="David"/>
                <a:cs typeface="David"/>
                <a:sym typeface="David"/>
              </a:rPr>
              <a:t>היעזרו בסרטון המצורף </a:t>
            </a:r>
            <a:endParaRPr sz="2085">
              <a:latin typeface="David"/>
              <a:ea typeface="David"/>
              <a:cs typeface="David"/>
              <a:sym typeface="David"/>
            </a:endParaRPr>
          </a:p>
          <a:p>
            <a:pPr marL="457200" lvl="0" indent="0" algn="r" rtl="1">
              <a:lnSpc>
                <a:spcPct val="90000"/>
              </a:lnSpc>
              <a:spcBef>
                <a:spcPts val="0"/>
              </a:spcBef>
              <a:spcAft>
                <a:spcPts val="0"/>
              </a:spcAft>
              <a:buSzPts val="990"/>
              <a:buNone/>
            </a:pPr>
            <a:r>
              <a:rPr lang="iw-IL" sz="2085">
                <a:latin typeface="David"/>
                <a:ea typeface="David"/>
                <a:cs typeface="David"/>
                <a:sym typeface="David"/>
              </a:rPr>
              <a:t/>
            </a:r>
            <a:br>
              <a:rPr lang="iw-IL" sz="2085">
                <a:latin typeface="David"/>
                <a:ea typeface="David"/>
                <a:cs typeface="David"/>
                <a:sym typeface="David"/>
              </a:rPr>
            </a:br>
            <a:r>
              <a:rPr lang="iw-IL" sz="3859">
                <a:latin typeface="David"/>
                <a:ea typeface="David"/>
                <a:cs typeface="David"/>
                <a:sym typeface="David"/>
              </a:rPr>
              <a:t/>
            </a:r>
            <a:br>
              <a:rPr lang="iw-IL" sz="3859">
                <a:latin typeface="David"/>
                <a:ea typeface="David"/>
                <a:cs typeface="David"/>
                <a:sym typeface="David"/>
              </a:rPr>
            </a:br>
            <a:endParaRPr sz="3859">
              <a:latin typeface="David"/>
              <a:ea typeface="David"/>
              <a:cs typeface="David"/>
              <a:sym typeface="David"/>
            </a:endParaRPr>
          </a:p>
        </p:txBody>
      </p:sp>
      <p:pic>
        <p:nvPicPr>
          <p:cNvPr id="359" name="Google Shape;359;p11"/>
          <p:cNvPicPr preferRelativeResize="0"/>
          <p:nvPr/>
        </p:nvPicPr>
        <p:blipFill rotWithShape="1">
          <a:blip r:embed="rId3">
            <a:alphaModFix/>
          </a:blip>
          <a:srcRect r="-1874" b="51472"/>
          <a:stretch/>
        </p:blipFill>
        <p:spPr>
          <a:xfrm>
            <a:off x="352325" y="1043625"/>
            <a:ext cx="7877800" cy="3335451"/>
          </a:xfrm>
          <a:prstGeom prst="rect">
            <a:avLst/>
          </a:prstGeom>
          <a:noFill/>
          <a:ln>
            <a:noFill/>
          </a:ln>
        </p:spPr>
      </p:pic>
      <p:sp>
        <p:nvSpPr>
          <p:cNvPr id="360" name="Google Shape;360;p11"/>
          <p:cNvSpPr txBox="1"/>
          <p:nvPr/>
        </p:nvSpPr>
        <p:spPr>
          <a:xfrm>
            <a:off x="715425" y="311000"/>
            <a:ext cx="10634400" cy="585000"/>
          </a:xfrm>
          <a:prstGeom prst="rect">
            <a:avLst/>
          </a:prstGeom>
          <a:noFill/>
          <a:ln>
            <a:noFill/>
          </a:ln>
        </p:spPr>
        <p:txBody>
          <a:bodyPr spcFirstLastPara="1" wrap="square" lIns="91425" tIns="91425" rIns="91425" bIns="91425" anchor="ctr" anchorCtr="0">
            <a:spAutoFit/>
          </a:bodyPr>
          <a:lstStyle/>
          <a:p>
            <a:pPr marL="0" lvl="0" indent="0" algn="r" rtl="1">
              <a:spcBef>
                <a:spcPts val="0"/>
              </a:spcBef>
              <a:spcAft>
                <a:spcPts val="0"/>
              </a:spcAft>
              <a:buNone/>
            </a:pPr>
            <a:r>
              <a:rPr lang="iw-IL" sz="2600" b="1">
                <a:latin typeface="David"/>
                <a:ea typeface="David"/>
                <a:cs typeface="David"/>
                <a:sym typeface="David"/>
              </a:rPr>
              <a:t>משימה מספר 2: ישראל הקטנה והעולם הגדול </a:t>
            </a:r>
            <a:endParaRPr sz="2600" b="1">
              <a:latin typeface="David"/>
              <a:ea typeface="David"/>
              <a:cs typeface="David"/>
              <a:sym typeface="David"/>
            </a:endParaRPr>
          </a:p>
        </p:txBody>
      </p:sp>
      <p:pic>
        <p:nvPicPr>
          <p:cNvPr id="361" name="Google Shape;361;p11" descr="כאן חדשות | ראש הממשלה נפתלי בנט נשא נאום במסגרת יומו הראשון של פסגת האקלים העולמית בגלזגו. בנט דיבר על יכולת החדשנות של ישראל, שיכולה לסייע במציאת פתרונות למשבר האקלים. &#10;&#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title="בנט בפסגת האקלים: &quot;ההיסטוריה תשפוט את הדור שלנו, ישראל בתחילת מהפכה&quot;">
            <a:hlinkClick r:id="rId4"/>
          </p:cNvPr>
          <p:cNvPicPr preferRelativeResize="0"/>
          <p:nvPr/>
        </p:nvPicPr>
        <p:blipFill>
          <a:blip r:embed="rId5">
            <a:alphaModFix/>
          </a:blip>
          <a:stretch>
            <a:fillRect/>
          </a:stretch>
        </p:blipFill>
        <p:spPr>
          <a:xfrm>
            <a:off x="352325" y="4681800"/>
            <a:ext cx="2830025" cy="1971225"/>
          </a:xfrm>
          <a:prstGeom prst="rect">
            <a:avLst/>
          </a:prstGeom>
          <a:noFill/>
          <a:ln>
            <a:noFill/>
          </a:ln>
        </p:spPr>
      </p:pic>
      <p:sp>
        <p:nvSpPr>
          <p:cNvPr id="362" name="Google Shape;362;p11"/>
          <p:cNvSpPr txBox="1"/>
          <p:nvPr/>
        </p:nvSpPr>
        <p:spPr>
          <a:xfrm>
            <a:off x="3607950" y="4932500"/>
            <a:ext cx="4583700" cy="116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0" algn="ctr" rtl="1">
              <a:lnSpc>
                <a:spcPct val="90000"/>
              </a:lnSpc>
              <a:spcBef>
                <a:spcPts val="0"/>
              </a:spcBef>
              <a:spcAft>
                <a:spcPts val="0"/>
              </a:spcAft>
              <a:buClr>
                <a:schemeClr val="dk1"/>
              </a:buClr>
              <a:buSzPts val="1100"/>
              <a:buFont typeface="Arial"/>
              <a:buNone/>
            </a:pPr>
            <a:r>
              <a:rPr lang="iw-IL" sz="2000">
                <a:solidFill>
                  <a:schemeClr val="dk1"/>
                </a:solidFill>
                <a:latin typeface="David"/>
                <a:ea typeface="David"/>
                <a:cs typeface="David"/>
                <a:sym typeface="David"/>
              </a:rPr>
              <a:t>סכמו את היחס בין ישראל לעולם בהקשר לשינויי אקלים והתכוננו להציג מסקנותיכם בפני הכיתה</a:t>
            </a:r>
            <a:r>
              <a:rPr lang="iw-IL" sz="3100">
                <a:solidFill>
                  <a:schemeClr val="dk1"/>
                </a:solidFill>
                <a:latin typeface="David"/>
                <a:ea typeface="David"/>
                <a:cs typeface="David"/>
                <a:sym typeface="David"/>
              </a:rPr>
              <a:t> </a:t>
            </a:r>
            <a:endParaRPr sz="1600">
              <a:solidFill>
                <a:schemeClr val="dk1"/>
              </a:solidFill>
              <a:latin typeface="David"/>
              <a:ea typeface="David"/>
              <a:cs typeface="David"/>
              <a:sym typeface="David"/>
            </a:endParaRPr>
          </a:p>
        </p:txBody>
      </p:sp>
      <p:sp>
        <p:nvSpPr>
          <p:cNvPr id="363" name="Google Shape;363;p11"/>
          <p:cNvSpPr txBox="1"/>
          <p:nvPr/>
        </p:nvSpPr>
        <p:spPr>
          <a:xfrm>
            <a:off x="352325" y="4317000"/>
            <a:ext cx="5491200" cy="364800"/>
          </a:xfrm>
          <a:prstGeom prst="rect">
            <a:avLst/>
          </a:prstGeom>
          <a:noFill/>
          <a:ln>
            <a:noFill/>
          </a:ln>
        </p:spPr>
        <p:txBody>
          <a:bodyPr spcFirstLastPara="1" wrap="square" lIns="91425" tIns="91425" rIns="91425" bIns="91425" anchor="t" anchorCtr="0">
            <a:spAutoFit/>
          </a:bodyPr>
          <a:lstStyle/>
          <a:p>
            <a:pPr marL="457200" lvl="0" indent="0" algn="ctr" rtl="1">
              <a:lnSpc>
                <a:spcPct val="90000"/>
              </a:lnSpc>
              <a:spcBef>
                <a:spcPts val="0"/>
              </a:spcBef>
              <a:spcAft>
                <a:spcPts val="0"/>
              </a:spcAft>
              <a:buNone/>
            </a:pPr>
            <a:r>
              <a:rPr lang="iw-IL" sz="1300">
                <a:solidFill>
                  <a:schemeClr val="dk1"/>
                </a:solidFill>
                <a:latin typeface="David"/>
                <a:ea typeface="David"/>
                <a:cs typeface="David"/>
                <a:sym typeface="David"/>
              </a:rPr>
              <a:t>מקור: הנציבות האירופית והמשרד לאיכות הסביבה, פורסם בגלובס 17/11/2019</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4c01f3caf3_0_0"/>
          <p:cNvSpPr txBox="1">
            <a:spLocks noGrp="1"/>
          </p:cNvSpPr>
          <p:nvPr>
            <p:ph type="title"/>
          </p:nvPr>
        </p:nvSpPr>
        <p:spPr>
          <a:xfrm>
            <a:off x="1217038" y="163525"/>
            <a:ext cx="10515600" cy="1325700"/>
          </a:xfrm>
          <a:prstGeom prst="rect">
            <a:avLst/>
          </a:prstGeom>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Font typeface="Arial"/>
              <a:buNone/>
            </a:pPr>
            <a:r>
              <a:rPr lang="iw-IL" sz="2600" b="1">
                <a:latin typeface="David"/>
                <a:ea typeface="David"/>
                <a:cs typeface="David"/>
                <a:sym typeface="David"/>
              </a:rPr>
              <a:t>משימה מספר 3: פגיעוּת</a:t>
            </a:r>
            <a:r>
              <a:rPr lang="iw-IL" sz="2600">
                <a:latin typeface="David"/>
                <a:ea typeface="David"/>
                <a:cs typeface="David"/>
                <a:sym typeface="David"/>
              </a:rPr>
              <a:t> </a:t>
            </a:r>
            <a:r>
              <a:rPr lang="iw-IL" sz="2600" b="1">
                <a:latin typeface="David"/>
                <a:ea typeface="David"/>
                <a:cs typeface="David"/>
                <a:sym typeface="David"/>
              </a:rPr>
              <a:t>המדינות השונות</a:t>
            </a:r>
            <a:r>
              <a:rPr lang="iw-IL" sz="2400" b="1">
                <a:latin typeface="David"/>
                <a:ea typeface="David"/>
                <a:cs typeface="David"/>
                <a:sym typeface="David"/>
              </a:rPr>
              <a:t> </a:t>
            </a:r>
            <a:endParaRPr>
              <a:latin typeface="David"/>
              <a:ea typeface="David"/>
              <a:cs typeface="David"/>
              <a:sym typeface="David"/>
            </a:endParaRPr>
          </a:p>
        </p:txBody>
      </p:sp>
      <p:sp>
        <p:nvSpPr>
          <p:cNvPr id="369" name="Google Shape;369;g14c01f3caf3_0_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endParaRPr/>
          </a:p>
        </p:txBody>
      </p:sp>
      <p:sp>
        <p:nvSpPr>
          <p:cNvPr id="370" name="Google Shape;370;g14c01f3caf3_0_0"/>
          <p:cNvSpPr txBox="1">
            <a:spLocks noGrp="1"/>
          </p:cNvSpPr>
          <p:nvPr>
            <p:ph type="body" idx="2"/>
          </p:nvPr>
        </p:nvSpPr>
        <p:spPr>
          <a:xfrm>
            <a:off x="7041775" y="1415550"/>
            <a:ext cx="4690800" cy="4026900"/>
          </a:xfrm>
          <a:prstGeom prst="rect">
            <a:avLst/>
          </a:prstGeom>
        </p:spPr>
        <p:txBody>
          <a:bodyPr spcFirstLastPara="1" wrap="square" lIns="91425" tIns="45700" rIns="91425" bIns="45700" anchor="t" anchorCtr="0">
            <a:normAutofit/>
          </a:bodyPr>
          <a:lstStyle/>
          <a:p>
            <a:pPr marL="457200" lvl="0" indent="-306705" algn="r" rtl="1">
              <a:lnSpc>
                <a:spcPct val="80000"/>
              </a:lnSpc>
              <a:spcBef>
                <a:spcPts val="1000"/>
              </a:spcBef>
              <a:spcAft>
                <a:spcPts val="0"/>
              </a:spcAft>
              <a:buSzPts val="1230"/>
              <a:buFont typeface="David"/>
              <a:buChar char="●"/>
            </a:pPr>
            <a:r>
              <a:rPr lang="iw-IL" sz="2080">
                <a:latin typeface="David"/>
                <a:ea typeface="David"/>
                <a:cs typeface="David"/>
                <a:sym typeface="David"/>
              </a:rPr>
              <a:t>מי הן היבשות/המדינות הנפגעות יותר משינוי האקלים?מה משותף להן?</a:t>
            </a:r>
            <a:endParaRPr sz="2080">
              <a:latin typeface="David"/>
              <a:ea typeface="David"/>
              <a:cs typeface="David"/>
              <a:sym typeface="David"/>
            </a:endParaRPr>
          </a:p>
          <a:p>
            <a:pPr marL="457200" lvl="0" indent="0" algn="r" rtl="1">
              <a:lnSpc>
                <a:spcPct val="80000"/>
              </a:lnSpc>
              <a:spcBef>
                <a:spcPts val="1000"/>
              </a:spcBef>
              <a:spcAft>
                <a:spcPts val="0"/>
              </a:spcAft>
              <a:buSzPts val="935"/>
              <a:buNone/>
            </a:pPr>
            <a:endParaRPr sz="2080">
              <a:latin typeface="David"/>
              <a:ea typeface="David"/>
              <a:cs typeface="David"/>
              <a:sym typeface="David"/>
            </a:endParaRPr>
          </a:p>
          <a:p>
            <a:pPr marL="457200" lvl="0" indent="-306705" algn="r" rtl="1">
              <a:lnSpc>
                <a:spcPct val="80000"/>
              </a:lnSpc>
              <a:spcBef>
                <a:spcPts val="1000"/>
              </a:spcBef>
              <a:spcAft>
                <a:spcPts val="0"/>
              </a:spcAft>
              <a:buSzPts val="1230"/>
              <a:buFont typeface="David"/>
              <a:buChar char="●"/>
            </a:pPr>
            <a:r>
              <a:rPr lang="iw-IL" sz="2080">
                <a:latin typeface="David"/>
                <a:ea typeface="David"/>
                <a:cs typeface="David"/>
                <a:sym typeface="David"/>
              </a:rPr>
              <a:t>קראו את הכתבה “7</a:t>
            </a:r>
            <a:r>
              <a:rPr lang="iw-IL" sz="2080" u="sng">
                <a:solidFill>
                  <a:schemeClr val="hlink"/>
                </a:solidFill>
                <a:latin typeface="David"/>
                <a:ea typeface="David"/>
                <a:cs typeface="David"/>
                <a:sym typeface="David"/>
                <a:hlinkClick r:id="rId3"/>
              </a:rPr>
              <a:t> מקומות לבקר בהם לפני ששינוי האקלים יהרוס אותם</a:t>
            </a:r>
            <a:r>
              <a:rPr lang="iw-IL" sz="2080">
                <a:latin typeface="David"/>
                <a:ea typeface="David"/>
                <a:cs typeface="David"/>
                <a:sym typeface="David"/>
              </a:rPr>
              <a:t>” וכתבו מהן הסיבות להרס המקומות הללו</a:t>
            </a:r>
            <a:endParaRPr sz="2080">
              <a:latin typeface="David"/>
              <a:ea typeface="David"/>
              <a:cs typeface="David"/>
              <a:sym typeface="David"/>
            </a:endParaRPr>
          </a:p>
          <a:p>
            <a:pPr marL="457200" lvl="0" indent="0" algn="r" rtl="1">
              <a:lnSpc>
                <a:spcPct val="80000"/>
              </a:lnSpc>
              <a:spcBef>
                <a:spcPts val="1000"/>
              </a:spcBef>
              <a:spcAft>
                <a:spcPts val="0"/>
              </a:spcAft>
              <a:buSzPts val="935"/>
              <a:buNone/>
            </a:pPr>
            <a:endParaRPr sz="2080">
              <a:latin typeface="David"/>
              <a:ea typeface="David"/>
              <a:cs typeface="David"/>
              <a:sym typeface="David"/>
            </a:endParaRPr>
          </a:p>
          <a:p>
            <a:pPr marL="457200" lvl="0" indent="-306705" algn="r" rtl="1">
              <a:lnSpc>
                <a:spcPct val="80000"/>
              </a:lnSpc>
              <a:spcBef>
                <a:spcPts val="1000"/>
              </a:spcBef>
              <a:spcAft>
                <a:spcPts val="0"/>
              </a:spcAft>
              <a:buSzPts val="1230"/>
              <a:buFont typeface="David"/>
              <a:buChar char="●"/>
            </a:pPr>
            <a:r>
              <a:rPr lang="iw-IL" sz="2080">
                <a:latin typeface="David"/>
                <a:ea typeface="David"/>
                <a:cs typeface="David"/>
                <a:sym typeface="David"/>
              </a:rPr>
              <a:t>צפו בסרטון של ונסה נאקטה בשקופית הבאה. מהו אי הצדק העומד במרכז דבריה? מי לדעתה צריך לשלם?  (התמקדו בדקות 3:00-4:46 ו- 9:20-10:26)</a:t>
            </a:r>
            <a:endParaRPr sz="2080">
              <a:latin typeface="David"/>
              <a:ea typeface="David"/>
              <a:cs typeface="David"/>
              <a:sym typeface="David"/>
            </a:endParaRPr>
          </a:p>
        </p:txBody>
      </p:sp>
      <p:pic>
        <p:nvPicPr>
          <p:cNvPr id="371" name="Google Shape;371;g14c01f3caf3_0_0"/>
          <p:cNvPicPr preferRelativeResize="0"/>
          <p:nvPr/>
        </p:nvPicPr>
        <p:blipFill>
          <a:blip r:embed="rId4">
            <a:alphaModFix/>
          </a:blip>
          <a:stretch>
            <a:fillRect/>
          </a:stretch>
        </p:blipFill>
        <p:spPr>
          <a:xfrm>
            <a:off x="447425" y="326425"/>
            <a:ext cx="5942651" cy="2971325"/>
          </a:xfrm>
          <a:prstGeom prst="rect">
            <a:avLst/>
          </a:prstGeom>
          <a:noFill/>
          <a:ln>
            <a:noFill/>
          </a:ln>
        </p:spPr>
      </p:pic>
      <p:pic>
        <p:nvPicPr>
          <p:cNvPr id="372" name="Google Shape;372;g14c01f3caf3_0_0"/>
          <p:cNvPicPr preferRelativeResize="0"/>
          <p:nvPr/>
        </p:nvPicPr>
        <p:blipFill>
          <a:blip r:embed="rId5">
            <a:alphaModFix/>
          </a:blip>
          <a:stretch>
            <a:fillRect/>
          </a:stretch>
        </p:blipFill>
        <p:spPr>
          <a:xfrm>
            <a:off x="249125" y="3297751"/>
            <a:ext cx="6692951" cy="3346476"/>
          </a:xfrm>
          <a:prstGeom prst="rect">
            <a:avLst/>
          </a:prstGeom>
          <a:noFill/>
          <a:ln>
            <a:noFill/>
          </a:ln>
        </p:spPr>
      </p:pic>
      <p:sp>
        <p:nvSpPr>
          <p:cNvPr id="373" name="Google Shape;373;g14c01f3caf3_0_0"/>
          <p:cNvSpPr txBox="1"/>
          <p:nvPr/>
        </p:nvSpPr>
        <p:spPr>
          <a:xfrm>
            <a:off x="6747750" y="5522750"/>
            <a:ext cx="5157900" cy="831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1">
              <a:spcBef>
                <a:spcPts val="0"/>
              </a:spcBef>
              <a:spcAft>
                <a:spcPts val="0"/>
              </a:spcAft>
              <a:buNone/>
            </a:pPr>
            <a:r>
              <a:rPr lang="iw-IL" sz="2100">
                <a:solidFill>
                  <a:schemeClr val="dk1"/>
                </a:solidFill>
                <a:latin typeface="David"/>
                <a:ea typeface="David"/>
                <a:cs typeface="David"/>
                <a:sym typeface="David"/>
              </a:rPr>
              <a:t>סכמו את מסקנותיכם מן המשימה הראשונה והצפייה בסרטון, והתכוננו להציגן בפני הכיתה</a:t>
            </a:r>
            <a:r>
              <a:rPr lang="iw-IL">
                <a:latin typeface="David"/>
                <a:ea typeface="David"/>
                <a:cs typeface="David"/>
                <a:sym typeface="David"/>
              </a:rPr>
              <a:t> </a:t>
            </a:r>
            <a:endParaRPr>
              <a:latin typeface="David"/>
              <a:ea typeface="David"/>
              <a:cs typeface="David"/>
              <a:sym typeface="Davi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7"/>
        <p:cNvGrpSpPr/>
        <p:nvPr/>
      </p:nvGrpSpPr>
      <p:grpSpPr>
        <a:xfrm>
          <a:off x="0" y="0"/>
          <a:ext cx="0" cy="0"/>
          <a:chOff x="0" y="0"/>
          <a:chExt cx="0" cy="0"/>
        </a:xfrm>
      </p:grpSpPr>
      <p:sp>
        <p:nvSpPr>
          <p:cNvPr id="378" name="Google Shape;37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79" name="Google Shape;379;p12" descr="&quot;It's time to protect those who are most vulnerable to the climate impacts that are no longer available.&quot;&#10;- Vanessa Nakate, climate activist full speech at the Youth4Climate: Driving Ambition Summit in Milan, Italy&#10;&#10;#Youth4Climate #COP26 #EyesOnCOP26&#10;&#10;Learn more about the #Youth4Climate Summit in Milan: https://ukcop26.org/pre-cop/youth4climate-2021/&#10;&#10;__&#10;&#10;Get More Connect4Climate:&#10;&#10;Official Site: https://goo.gl/WLzyNa&#10;Facebook: https://goo.gl/rUPQSt&#10;Twitter: https://goo.gl/f5ADm8&#10;Instagram: https://goo.gl/zWikkL&#10;Flickr: https://goo.gl/iRUxi3&#10;&#10;About Connect4Climate:&#10;Connect4Climate is a global partnership program launched by the World Bank Group and the Italian Ministry of Environment, Land and Sea, together with the German Federal Ministry for Economic Cooperation and Development, that takes on climate change by supporting ambitious leadership, promoting transformative solutions and empowering collective action.&#10;&#10;Connect4Climate&#10;https://www.youtube.com/connect4climate" title="Vanessa Nakate at Youth4Climate Summit in Milan - full speech">
            <a:hlinkClick r:id="rId3"/>
          </p:cNvPr>
          <p:cNvPicPr preferRelativeResize="0"/>
          <p:nvPr/>
        </p:nvPicPr>
        <p:blipFill>
          <a:blip r:embed="rId4">
            <a:alphaModFix/>
          </a:blip>
          <a:stretch>
            <a:fillRect/>
          </a:stretch>
        </p:blipFill>
        <p:spPr>
          <a:xfrm>
            <a:off x="1561163" y="152400"/>
            <a:ext cx="9069676"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5"/>
          <p:cNvSpPr txBox="1">
            <a:spLocks noGrp="1"/>
          </p:cNvSpPr>
          <p:nvPr>
            <p:ph type="title"/>
          </p:nvPr>
        </p:nvSpPr>
        <p:spPr>
          <a:xfrm>
            <a:off x="5174950" y="183475"/>
            <a:ext cx="6343200" cy="13257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iw-IL" sz="2600" b="1">
                <a:latin typeface="David"/>
                <a:ea typeface="David"/>
                <a:cs typeface="David"/>
                <a:sym typeface="David"/>
              </a:rPr>
              <a:t>משימה מספר  4: עוני אקלימי - אי שוויון בישראל</a:t>
            </a:r>
            <a:r>
              <a:rPr lang="iw-IL" sz="2700" b="1">
                <a:latin typeface="David"/>
                <a:ea typeface="David"/>
                <a:cs typeface="David"/>
                <a:sym typeface="David"/>
              </a:rPr>
              <a:t>   </a:t>
            </a:r>
            <a:endParaRPr sz="2700" b="1">
              <a:latin typeface="David"/>
              <a:ea typeface="David"/>
              <a:cs typeface="David"/>
              <a:sym typeface="David"/>
            </a:endParaRPr>
          </a:p>
        </p:txBody>
      </p:sp>
      <p:sp>
        <p:nvSpPr>
          <p:cNvPr id="385" name="Google Shape;385;p15"/>
          <p:cNvSpPr txBox="1">
            <a:spLocks noGrp="1"/>
          </p:cNvSpPr>
          <p:nvPr>
            <p:ph type="body" idx="1"/>
          </p:nvPr>
        </p:nvSpPr>
        <p:spPr>
          <a:xfrm>
            <a:off x="6258250" y="1236825"/>
            <a:ext cx="5182500" cy="5268600"/>
          </a:xfrm>
          <a:prstGeom prst="rect">
            <a:avLst/>
          </a:prstGeom>
          <a:noFill/>
          <a:ln>
            <a:noFill/>
          </a:ln>
        </p:spPr>
        <p:txBody>
          <a:bodyPr spcFirstLastPara="1" wrap="square" lIns="91425" tIns="45700" rIns="91425" bIns="45700" anchor="t" anchorCtr="0">
            <a:noAutofit/>
          </a:bodyPr>
          <a:lstStyle/>
          <a:p>
            <a:pPr marL="228600" lvl="0" indent="-50800" algn="l" rtl="0">
              <a:lnSpc>
                <a:spcPct val="80000"/>
              </a:lnSpc>
              <a:spcBef>
                <a:spcPts val="1000"/>
              </a:spcBef>
              <a:spcAft>
                <a:spcPts val="0"/>
              </a:spcAft>
              <a:buClr>
                <a:schemeClr val="dk1"/>
              </a:buClr>
              <a:buSzPts val="1750"/>
              <a:buNone/>
            </a:pPr>
            <a:endParaRPr sz="1950">
              <a:latin typeface="David"/>
              <a:ea typeface="David"/>
              <a:cs typeface="David"/>
              <a:sym typeface="David"/>
            </a:endParaRPr>
          </a:p>
          <a:p>
            <a:pPr marL="457200" lvl="0" indent="-363966" algn="r" rtl="1">
              <a:lnSpc>
                <a:spcPct val="80000"/>
              </a:lnSpc>
              <a:spcBef>
                <a:spcPts val="1000"/>
              </a:spcBef>
              <a:spcAft>
                <a:spcPts val="0"/>
              </a:spcAft>
              <a:buSzPts val="2132"/>
              <a:buFont typeface="David"/>
              <a:buChar char="●"/>
            </a:pPr>
            <a:r>
              <a:rPr lang="iw-IL" sz="2131">
                <a:latin typeface="David"/>
                <a:ea typeface="David"/>
                <a:cs typeface="David"/>
                <a:sym typeface="David"/>
              </a:rPr>
              <a:t>צפו בסרטון המצורף (שודר בכאן 11 בינואר 2022).מהו הקשר בין התופעה המוצגת בסרטון להתמודדות עם שינויי האקלים?</a:t>
            </a:r>
            <a:endParaRPr sz="2131">
              <a:latin typeface="David"/>
              <a:ea typeface="David"/>
              <a:cs typeface="David"/>
              <a:sym typeface="David"/>
            </a:endParaRPr>
          </a:p>
          <a:p>
            <a:pPr marL="457200" lvl="0" indent="0" algn="r" rtl="1">
              <a:lnSpc>
                <a:spcPct val="80000"/>
              </a:lnSpc>
              <a:spcBef>
                <a:spcPts val="1000"/>
              </a:spcBef>
              <a:spcAft>
                <a:spcPts val="0"/>
              </a:spcAft>
              <a:buNone/>
            </a:pPr>
            <a:endParaRPr sz="2131">
              <a:latin typeface="David"/>
              <a:ea typeface="David"/>
              <a:cs typeface="David"/>
              <a:sym typeface="David"/>
            </a:endParaRPr>
          </a:p>
          <a:p>
            <a:pPr marL="457200" lvl="0" indent="-363966" algn="r" rtl="1">
              <a:lnSpc>
                <a:spcPct val="80000"/>
              </a:lnSpc>
              <a:spcBef>
                <a:spcPts val="1000"/>
              </a:spcBef>
              <a:spcAft>
                <a:spcPts val="0"/>
              </a:spcAft>
              <a:buSzPts val="2132"/>
              <a:buFont typeface="David"/>
              <a:buChar char="●"/>
            </a:pPr>
            <a:r>
              <a:rPr lang="iw-IL" sz="2131">
                <a:latin typeface="David"/>
                <a:ea typeface="David"/>
                <a:cs typeface="David"/>
                <a:sym typeface="David"/>
              </a:rPr>
              <a:t>האם אתם מכירים (באופן אישי, מסיפור ששמעתם או סרט שראיתם) אנשים במצבם של שלום ואילנה?  כיצד ניתן לסייע להם ושל מי האחריות לכך?</a:t>
            </a:r>
            <a:endParaRPr sz="2131">
              <a:latin typeface="David"/>
              <a:ea typeface="David"/>
              <a:cs typeface="David"/>
              <a:sym typeface="David"/>
            </a:endParaRPr>
          </a:p>
          <a:p>
            <a:pPr marL="457200" lvl="0" indent="0" algn="r" rtl="1">
              <a:lnSpc>
                <a:spcPct val="80000"/>
              </a:lnSpc>
              <a:spcBef>
                <a:spcPts val="1000"/>
              </a:spcBef>
              <a:spcAft>
                <a:spcPts val="0"/>
              </a:spcAft>
              <a:buNone/>
            </a:pPr>
            <a:endParaRPr sz="2131">
              <a:latin typeface="David"/>
              <a:ea typeface="David"/>
              <a:cs typeface="David"/>
              <a:sym typeface="David"/>
            </a:endParaRPr>
          </a:p>
          <a:p>
            <a:pPr marL="457200" lvl="0" indent="-363966" algn="r" rtl="1">
              <a:lnSpc>
                <a:spcPct val="80000"/>
              </a:lnSpc>
              <a:spcBef>
                <a:spcPts val="1000"/>
              </a:spcBef>
              <a:spcAft>
                <a:spcPts val="0"/>
              </a:spcAft>
              <a:buSzPts val="2132"/>
              <a:buFont typeface="David"/>
              <a:buChar char="●"/>
            </a:pPr>
            <a:r>
              <a:rPr lang="iw-IL" sz="2131">
                <a:latin typeface="David"/>
                <a:ea typeface="David"/>
                <a:cs typeface="David"/>
                <a:sym typeface="David"/>
              </a:rPr>
              <a:t>בישראל נמצא שכמות הפליטות של גזי החממה מצריכת חשמל ביתית בעשירון העליון גבוהה פי 24 מזו של העשירון התחתון. משרד הרווחה הציע להטיל "מס חשמל" על העשירון העליון, שיממן חשמל לעשירון התחתון. חוו דעתכם על הצעה זו </a:t>
            </a:r>
            <a:endParaRPr sz="2131">
              <a:latin typeface="David"/>
              <a:ea typeface="David"/>
              <a:cs typeface="David"/>
              <a:sym typeface="David"/>
            </a:endParaRPr>
          </a:p>
          <a:p>
            <a:pPr marL="0" lvl="0" indent="0" algn="r" rtl="1">
              <a:lnSpc>
                <a:spcPct val="80000"/>
              </a:lnSpc>
              <a:spcBef>
                <a:spcPts val="1000"/>
              </a:spcBef>
              <a:spcAft>
                <a:spcPts val="0"/>
              </a:spcAft>
              <a:buClr>
                <a:schemeClr val="dk1"/>
              </a:buClr>
              <a:buSzPts val="1750"/>
              <a:buNone/>
            </a:pPr>
            <a:endParaRPr sz="2431">
              <a:latin typeface="David"/>
              <a:ea typeface="David"/>
              <a:cs typeface="David"/>
              <a:sym typeface="David"/>
            </a:endParaRPr>
          </a:p>
          <a:p>
            <a:pPr marL="228600" lvl="0" indent="-50800" algn="l" rtl="0">
              <a:lnSpc>
                <a:spcPct val="80000"/>
              </a:lnSpc>
              <a:spcBef>
                <a:spcPts val="1000"/>
              </a:spcBef>
              <a:spcAft>
                <a:spcPts val="0"/>
              </a:spcAft>
              <a:buClr>
                <a:schemeClr val="dk1"/>
              </a:buClr>
              <a:buSzPts val="1750"/>
              <a:buNone/>
            </a:pPr>
            <a:endParaRPr sz="2431">
              <a:latin typeface="David"/>
              <a:ea typeface="David"/>
              <a:cs typeface="David"/>
              <a:sym typeface="David"/>
            </a:endParaRPr>
          </a:p>
        </p:txBody>
      </p:sp>
      <p:pic>
        <p:nvPicPr>
          <p:cNvPr id="386" name="Google Shape;386;p15" descr="כאן חדשות | בלילה הכי קר בשנה למשפחות רבות בישראל אין אפשרות לחמם את הבית או להתקלח במים חמים - פשוט כי הן לא עומדות בתשלומים. הכתבה של נופר משה פרדו ונטלי מתוקו, מתוך חדשות הערב 19.01.22&#10;&#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title="&quot;ישנים עם מעילים&quot;: הישראלים שמוותרים על החימום מחשש שלא יעמדו בתשלומים">
            <a:hlinkClick r:id="rId3"/>
          </p:cNvPr>
          <p:cNvPicPr preferRelativeResize="0"/>
          <p:nvPr/>
        </p:nvPicPr>
        <p:blipFill>
          <a:blip r:embed="rId4">
            <a:alphaModFix/>
          </a:blip>
          <a:stretch>
            <a:fillRect/>
          </a:stretch>
        </p:blipFill>
        <p:spPr>
          <a:xfrm>
            <a:off x="411675" y="1236825"/>
            <a:ext cx="5182500" cy="3886875"/>
          </a:xfrm>
          <a:prstGeom prst="rect">
            <a:avLst/>
          </a:prstGeom>
          <a:noFill/>
          <a:ln>
            <a:noFill/>
          </a:ln>
        </p:spPr>
      </p:pic>
      <p:sp>
        <p:nvSpPr>
          <p:cNvPr id="387" name="Google Shape;387;p15"/>
          <p:cNvSpPr txBox="1"/>
          <p:nvPr/>
        </p:nvSpPr>
        <p:spPr>
          <a:xfrm>
            <a:off x="487750" y="5416750"/>
            <a:ext cx="5182500" cy="8004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1">
              <a:spcBef>
                <a:spcPts val="0"/>
              </a:spcBef>
              <a:spcAft>
                <a:spcPts val="0"/>
              </a:spcAft>
              <a:buNone/>
            </a:pPr>
            <a:r>
              <a:rPr lang="iw-IL" sz="2000">
                <a:solidFill>
                  <a:schemeClr val="dk1"/>
                </a:solidFill>
                <a:latin typeface="David"/>
                <a:ea typeface="David"/>
                <a:cs typeface="David"/>
                <a:sym typeface="David"/>
              </a:rPr>
              <a:t>הסבירו את המושג "עוני אקלימי" והציגו פתרון מתאים להתמודדות עם התופעה</a:t>
            </a:r>
            <a:endParaRPr sz="2000">
              <a:solidFill>
                <a:schemeClr val="dk1"/>
              </a:solidFill>
              <a:latin typeface="David"/>
              <a:ea typeface="David"/>
              <a:cs typeface="David"/>
              <a:sym typeface="Davi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3"/>
          <p:cNvSpPr txBox="1">
            <a:spLocks noGrp="1"/>
          </p:cNvSpPr>
          <p:nvPr>
            <p:ph type="title"/>
          </p:nvPr>
        </p:nvSpPr>
        <p:spPr>
          <a:xfrm>
            <a:off x="838200" y="87083"/>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iw-IL" b="1">
                <a:latin typeface="David"/>
                <a:ea typeface="David"/>
                <a:cs typeface="David"/>
                <a:sym typeface="David"/>
              </a:rPr>
              <a:t>באיזו מידה תפגע ישראל מהמצב?</a:t>
            </a:r>
            <a:endParaRPr b="1">
              <a:latin typeface="David"/>
              <a:ea typeface="David"/>
              <a:cs typeface="David"/>
              <a:sym typeface="David"/>
            </a:endParaRPr>
          </a:p>
        </p:txBody>
      </p:sp>
      <p:pic>
        <p:nvPicPr>
          <p:cNvPr id="393" name="Google Shape;393;p13" descr="כאן חדשות | שרון וכסלר ויפעת גליק יוצאות לפרויקט מיוחד בעקבות מזג האוויר הקיצוני: על התחזיות להמשך ומה שכבר קורה. כל זה כששיאי חום נשברים היום באירופה - בבריטניה נחצה היום קו ה-40 מעלות, תמונות שלא נראו ושריפות בכמה מוקדים. &quot;מעלה וחצי&quot;, פרויקט מיוחד מתוך מוסף #הזמן_הירוק בחדשות הערב 19.07.22&#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title="כשאירופה השכנה קודחת: איך ייראה משבר האקלים בישראל?">
            <a:hlinkClick r:id="rId3"/>
          </p:cNvPr>
          <p:cNvPicPr preferRelativeResize="0"/>
          <p:nvPr/>
        </p:nvPicPr>
        <p:blipFill>
          <a:blip r:embed="rId4">
            <a:alphaModFix/>
          </a:blip>
          <a:stretch>
            <a:fillRect/>
          </a:stretch>
        </p:blipFill>
        <p:spPr>
          <a:xfrm>
            <a:off x="2614038" y="1277477"/>
            <a:ext cx="6963925" cy="522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txBox="1">
            <a:spLocks noGrp="1"/>
          </p:cNvSpPr>
          <p:nvPr>
            <p:ph type="title"/>
          </p:nvPr>
        </p:nvSpPr>
        <p:spPr>
          <a:xfrm>
            <a:off x="594790" y="1759014"/>
            <a:ext cx="10575600" cy="19242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C55A11"/>
              </a:buClr>
              <a:buSzPts val="3960"/>
              <a:buFont typeface="Calibri"/>
              <a:buNone/>
            </a:pPr>
            <a:r>
              <a:rPr lang="iw-IL" sz="4260" b="1">
                <a:solidFill>
                  <a:srgbClr val="C55A11"/>
                </a:solidFill>
                <a:latin typeface="David"/>
                <a:ea typeface="David"/>
                <a:cs typeface="David"/>
                <a:sym typeface="David"/>
              </a:rPr>
              <a:t>האם על ישראל לפצות מדינות מתפתחות כמו מצרים בגין פגיעה משמעותית כתוצאה משינויי אקלים?</a:t>
            </a:r>
            <a:br>
              <a:rPr lang="iw-IL" sz="4260" b="1">
                <a:solidFill>
                  <a:srgbClr val="C55A11"/>
                </a:solidFill>
                <a:latin typeface="David"/>
                <a:ea typeface="David"/>
                <a:cs typeface="David"/>
                <a:sym typeface="David"/>
              </a:rPr>
            </a:br>
            <a:r>
              <a:rPr lang="iw-IL" sz="4260" b="1">
                <a:solidFill>
                  <a:srgbClr val="C55A11"/>
                </a:solidFill>
                <a:latin typeface="David"/>
                <a:ea typeface="David"/>
                <a:cs typeface="David"/>
                <a:sym typeface="David"/>
              </a:rPr>
              <a:t>מה דעתכם?</a:t>
            </a:r>
            <a:endParaRPr sz="4260" b="1">
              <a:solidFill>
                <a:srgbClr val="C55A11"/>
              </a:solidFill>
              <a:latin typeface="David"/>
              <a:ea typeface="David"/>
              <a:cs typeface="David"/>
              <a:sym typeface="David"/>
            </a:endParaRPr>
          </a:p>
        </p:txBody>
      </p:sp>
      <p:sp>
        <p:nvSpPr>
          <p:cNvPr id="399" name="Google Shape;399;p16"/>
          <p:cNvSpPr txBox="1">
            <a:spLocks noGrp="1"/>
          </p:cNvSpPr>
          <p:nvPr>
            <p:ph type="body" idx="1"/>
          </p:nvPr>
        </p:nvSpPr>
        <p:spPr>
          <a:xfrm>
            <a:off x="702129" y="492125"/>
            <a:ext cx="10515600" cy="8943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2800"/>
              <a:buNone/>
            </a:pPr>
            <a:r>
              <a:rPr lang="iw-IL" sz="3900">
                <a:latin typeface="David"/>
                <a:ea typeface="David"/>
                <a:cs typeface="David"/>
                <a:sym typeface="David"/>
              </a:rPr>
              <a:t>נחזור לשאלה: </a:t>
            </a:r>
            <a:endParaRPr sz="3900">
              <a:latin typeface="David"/>
              <a:ea typeface="David"/>
              <a:cs typeface="David"/>
              <a:sym typeface="Davi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7"/>
          <p:cNvSpPr txBox="1">
            <a:spLocks noGrp="1"/>
          </p:cNvSpPr>
          <p:nvPr>
            <p:ph type="title"/>
          </p:nvPr>
        </p:nvSpPr>
        <p:spPr>
          <a:xfrm>
            <a:off x="6272349" y="1825626"/>
            <a:ext cx="5257799" cy="102207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David"/>
              <a:buNone/>
            </a:pPr>
            <a:r>
              <a:rPr lang="iw-IL" b="1">
                <a:latin typeface="David"/>
                <a:ea typeface="David"/>
                <a:cs typeface="David"/>
                <a:sym typeface="David"/>
              </a:rPr>
              <a:t>מה חשוב שהמנהיגים שלנו יקדמו בוועידה בשארם ? </a:t>
            </a:r>
            <a:r>
              <a:rPr lang="iw-IL"/>
              <a:t/>
            </a:r>
            <a:br>
              <a:rPr lang="iw-IL"/>
            </a:br>
            <a:r>
              <a:rPr lang="iw-IL"/>
              <a:t/>
            </a:r>
            <a:br>
              <a:rPr lang="iw-IL"/>
            </a:br>
            <a:r>
              <a:rPr lang="iw-IL" b="1">
                <a:solidFill>
                  <a:srgbClr val="197993"/>
                </a:solidFill>
                <a:latin typeface="David"/>
                <a:ea typeface="David"/>
                <a:cs typeface="David"/>
                <a:sym typeface="David"/>
              </a:rPr>
              <a:t>נסחו וכתבו להם בקשה אחת לפחות </a:t>
            </a:r>
            <a:endParaRPr b="1">
              <a:solidFill>
                <a:srgbClr val="197993"/>
              </a:solidFill>
              <a:latin typeface="David"/>
              <a:ea typeface="David"/>
              <a:cs typeface="David"/>
              <a:sym typeface="David"/>
            </a:endParaRPr>
          </a:p>
        </p:txBody>
      </p:sp>
      <p:pic>
        <p:nvPicPr>
          <p:cNvPr id="405" name="Google Shape;405;p17"/>
          <p:cNvPicPr preferRelativeResize="0"/>
          <p:nvPr/>
        </p:nvPicPr>
        <p:blipFill rotWithShape="1">
          <a:blip r:embed="rId3">
            <a:alphaModFix/>
          </a:blip>
          <a:srcRect/>
          <a:stretch/>
        </p:blipFill>
        <p:spPr>
          <a:xfrm>
            <a:off x="539999" y="0"/>
            <a:ext cx="5257800" cy="6858000"/>
          </a:xfrm>
          <a:prstGeom prst="rect">
            <a:avLst/>
          </a:prstGeom>
          <a:noFill/>
          <a:ln>
            <a:noFill/>
          </a:ln>
        </p:spPr>
      </p:pic>
      <p:sp>
        <p:nvSpPr>
          <p:cNvPr id="406" name="Google Shape;406;p17"/>
          <p:cNvSpPr txBox="1"/>
          <p:nvPr/>
        </p:nvSpPr>
        <p:spPr>
          <a:xfrm>
            <a:off x="6272349" y="4351998"/>
            <a:ext cx="5556068" cy="147732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0" i="0" u="none" strike="noStrike" cap="none">
                <a:solidFill>
                  <a:schemeClr val="dk1"/>
                </a:solidFill>
                <a:latin typeface="Calibri"/>
                <a:ea typeface="Calibri"/>
                <a:cs typeface="Calibri"/>
                <a:sym typeface="Calibri"/>
              </a:rPr>
              <a:t>לקראת יציאתה של המשלחת הישראלית לוועידת האקלים של האו"ם בשנה שעברה, קבוצת רבנים מובילים כתבו מכתב לראש הממשלה נפתלי בנט בו הם מתייחסים למשבר האקלים </a:t>
            </a:r>
            <a:r>
              <a:rPr lang="iw-IL" sz="1800" b="1" i="0" u="none" strike="noStrike" cap="none">
                <a:solidFill>
                  <a:schemeClr val="dk1"/>
                </a:solidFill>
                <a:latin typeface="Calibri"/>
                <a:ea typeface="Calibri"/>
                <a:cs typeface="Calibri"/>
                <a:sym typeface="Calibri"/>
              </a:rPr>
              <a:t>כ"פיקוח נפש כלל עולמי</a:t>
            </a:r>
            <a:r>
              <a:rPr lang="iw-IL" sz="1800" b="0" i="0" u="none" strike="noStrike" cap="none">
                <a:solidFill>
                  <a:schemeClr val="dk1"/>
                </a:solidFill>
                <a:latin typeface="Calibri"/>
                <a:ea typeface="Calibri"/>
                <a:cs typeface="Calibri"/>
                <a:sym typeface="Calibri"/>
              </a:rPr>
              <a:t>". </a:t>
            </a:r>
            <a:br>
              <a:rPr lang="iw-IL"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0"/>
        <p:cNvGrpSpPr/>
        <p:nvPr/>
      </p:nvGrpSpPr>
      <p:grpSpPr>
        <a:xfrm>
          <a:off x="0" y="0"/>
          <a:ext cx="0" cy="0"/>
          <a:chOff x="0" y="0"/>
          <a:chExt cx="0" cy="0"/>
        </a:xfrm>
      </p:grpSpPr>
      <p:pic>
        <p:nvPicPr>
          <p:cNvPr id="411" name="Google Shape;411;g14c0bef418a_0_251"/>
          <p:cNvPicPr preferRelativeResize="0"/>
          <p:nvPr/>
        </p:nvPicPr>
        <p:blipFill rotWithShape="1">
          <a:blip r:embed="rId3">
            <a:alphaModFix/>
          </a:blip>
          <a:srcRect/>
          <a:stretch/>
        </p:blipFill>
        <p:spPr>
          <a:xfrm>
            <a:off x="48400" y="96468"/>
            <a:ext cx="10296797" cy="6867964"/>
          </a:xfrm>
          <a:prstGeom prst="rect">
            <a:avLst/>
          </a:prstGeom>
          <a:noFill/>
          <a:ln>
            <a:noFill/>
          </a:ln>
        </p:spPr>
      </p:pic>
      <p:sp>
        <p:nvSpPr>
          <p:cNvPr id="412" name="Google Shape;412;g14c0bef418a_0_251"/>
          <p:cNvSpPr txBox="1">
            <a:spLocks noGrp="1"/>
          </p:cNvSpPr>
          <p:nvPr>
            <p:ph type="title"/>
          </p:nvPr>
        </p:nvSpPr>
        <p:spPr>
          <a:xfrm>
            <a:off x="48400" y="4652600"/>
            <a:ext cx="9672900" cy="1092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C55A11"/>
              </a:buClr>
              <a:buSzPts val="3960"/>
              <a:buFont typeface="Calibri"/>
              <a:buNone/>
            </a:pPr>
            <a:r>
              <a:rPr lang="iw-IL" sz="3959" b="1">
                <a:latin typeface="David"/>
                <a:ea typeface="David"/>
                <a:cs typeface="David"/>
                <a:sym typeface="David"/>
              </a:rPr>
              <a:t>      </a:t>
            </a:r>
            <a:r>
              <a:rPr lang="iw-IL" sz="3459" b="1">
                <a:latin typeface="David"/>
                <a:ea typeface="David"/>
                <a:cs typeface="David"/>
                <a:sym typeface="David"/>
              </a:rPr>
              <a:t>מוזמנים להצטרף</a:t>
            </a:r>
            <a:r>
              <a:rPr lang="iw-IL" sz="3459" b="1">
                <a:solidFill>
                  <a:schemeClr val="lt1"/>
                </a:solidFill>
                <a:latin typeface="David"/>
                <a:ea typeface="David"/>
                <a:cs typeface="David"/>
                <a:sym typeface="David"/>
              </a:rPr>
              <a:t> לנציג שלנו</a:t>
            </a:r>
            <a:r>
              <a:rPr lang="iw-IL" sz="3459" b="1">
                <a:latin typeface="David"/>
                <a:ea typeface="David"/>
                <a:cs typeface="David"/>
                <a:sym typeface="David"/>
              </a:rPr>
              <a:t> בוועידה בקישור שכאן</a:t>
            </a:r>
            <a:endParaRPr sz="3459" b="1">
              <a:latin typeface="David"/>
              <a:ea typeface="David"/>
              <a:cs typeface="David"/>
              <a:sym typeface="David"/>
            </a:endParaRPr>
          </a:p>
        </p:txBody>
      </p:sp>
      <p:sp>
        <p:nvSpPr>
          <p:cNvPr id="413" name="Google Shape;413;g14c0bef418a_0_251"/>
          <p:cNvSpPr txBox="1"/>
          <p:nvPr/>
        </p:nvSpPr>
        <p:spPr>
          <a:xfrm>
            <a:off x="222475" y="290175"/>
            <a:ext cx="8521800" cy="1157100"/>
          </a:xfrm>
          <a:prstGeom prst="rect">
            <a:avLst/>
          </a:prstGeom>
          <a:noFill/>
          <a:ln>
            <a:noFill/>
          </a:ln>
        </p:spPr>
        <p:txBody>
          <a:bodyPr spcFirstLastPara="1" wrap="square" lIns="91425" tIns="91425" rIns="91425" bIns="91425" anchor="t" anchorCtr="0">
            <a:spAutoFit/>
          </a:bodyPr>
          <a:lstStyle/>
          <a:p>
            <a:pPr marL="0" lvl="0" indent="0" algn="ctr" rtl="1">
              <a:lnSpc>
                <a:spcPct val="90000"/>
              </a:lnSpc>
              <a:spcBef>
                <a:spcPts val="0"/>
              </a:spcBef>
              <a:spcAft>
                <a:spcPts val="0"/>
              </a:spcAft>
              <a:buNone/>
            </a:pPr>
            <a:r>
              <a:rPr lang="iw-IL" sz="2960" b="1">
                <a:solidFill>
                  <a:schemeClr val="dk1"/>
                </a:solidFill>
                <a:latin typeface="David"/>
                <a:ea typeface="David"/>
                <a:cs typeface="David"/>
                <a:sym typeface="David"/>
              </a:rPr>
              <a:t>רוצים לשמוע כיצד מנהיגי העולם מתכוונים לטפל באי הצדק האקלימי? </a:t>
            </a:r>
            <a:r>
              <a:rPr lang="iw-IL" sz="4059" b="1">
                <a:solidFill>
                  <a:schemeClr val="dk1"/>
                </a:solidFill>
                <a:latin typeface="David"/>
                <a:ea typeface="David"/>
                <a:cs typeface="David"/>
                <a:sym typeface="David"/>
              </a:rPr>
              <a:t> </a:t>
            </a:r>
            <a:endParaRPr sz="4059" b="1">
              <a:solidFill>
                <a:schemeClr val="dk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179ba691e33_2_83"/>
          <p:cNvPicPr preferRelativeResize="0"/>
          <p:nvPr/>
        </p:nvPicPr>
        <p:blipFill rotWithShape="1">
          <a:blip r:embed="rId3">
            <a:alphaModFix/>
          </a:blip>
          <a:srcRect/>
          <a:stretch/>
        </p:blipFill>
        <p:spPr>
          <a:xfrm>
            <a:off x="904789" y="2153092"/>
            <a:ext cx="10529523" cy="4293154"/>
          </a:xfrm>
          <a:prstGeom prst="rect">
            <a:avLst/>
          </a:prstGeom>
          <a:noFill/>
          <a:ln>
            <a:noFill/>
          </a:ln>
        </p:spPr>
      </p:pic>
      <p:sp>
        <p:nvSpPr>
          <p:cNvPr id="243" name="Google Shape;243;g179ba691e33_2_83"/>
          <p:cNvSpPr txBox="1"/>
          <p:nvPr/>
        </p:nvSpPr>
        <p:spPr>
          <a:xfrm rot="-1272524">
            <a:off x="2906587" y="3436827"/>
            <a:ext cx="6381194"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0" i="0" u="none" strike="noStrike" cap="none">
                <a:solidFill>
                  <a:srgbClr val="FF0000"/>
                </a:solidFill>
                <a:latin typeface="David"/>
                <a:ea typeface="David"/>
                <a:cs typeface="David"/>
                <a:sym typeface="David"/>
              </a:rPr>
              <a:t>הממ... לטוס או לא לטוס?</a:t>
            </a:r>
            <a:endParaRPr sz="4800" b="0" i="0" u="none" strike="noStrike" cap="none">
              <a:solidFill>
                <a:srgbClr val="FF0000"/>
              </a:solidFill>
              <a:latin typeface="David"/>
              <a:ea typeface="David"/>
              <a:cs typeface="David"/>
              <a:sym typeface="David"/>
            </a:endParaRPr>
          </a:p>
        </p:txBody>
      </p:sp>
      <p:pic>
        <p:nvPicPr>
          <p:cNvPr id="244" name="Google Shape;244;g179ba691e33_2_83"/>
          <p:cNvPicPr preferRelativeResize="0"/>
          <p:nvPr/>
        </p:nvPicPr>
        <p:blipFill rotWithShape="1">
          <a:blip r:embed="rId4">
            <a:alphaModFix/>
          </a:blip>
          <a:srcRect/>
          <a:stretch/>
        </p:blipFill>
        <p:spPr>
          <a:xfrm>
            <a:off x="5325377" y="4340583"/>
            <a:ext cx="1541245" cy="1541245"/>
          </a:xfrm>
          <a:prstGeom prst="rect">
            <a:avLst/>
          </a:prstGeom>
          <a:noFill/>
          <a:ln>
            <a:noFill/>
          </a:ln>
        </p:spPr>
      </p:pic>
      <p:sp>
        <p:nvSpPr>
          <p:cNvPr id="245" name="Google Shape;245;g179ba691e33_2_83"/>
          <p:cNvSpPr txBox="1"/>
          <p:nvPr/>
        </p:nvSpPr>
        <p:spPr>
          <a:xfrm>
            <a:off x="1611329" y="87521"/>
            <a:ext cx="8969339" cy="200054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400" b="0" i="0" u="none" strike="noStrike" cap="none">
                <a:solidFill>
                  <a:srgbClr val="FF0000"/>
                </a:solidFill>
                <a:latin typeface="David"/>
                <a:ea typeface="David"/>
                <a:cs typeface="David"/>
                <a:sym typeface="David"/>
              </a:rPr>
              <a:t>יש!!! זכיתם!!! </a:t>
            </a:r>
            <a:r>
              <a:rPr lang="iw-IL" sz="4400" b="0" i="0" u="none" strike="noStrike" cap="none">
                <a:solidFill>
                  <a:schemeClr val="dk1"/>
                </a:solidFill>
                <a:latin typeface="David"/>
                <a:ea typeface="David"/>
                <a:cs typeface="David"/>
                <a:sym typeface="David"/>
              </a:rPr>
              <a:t/>
            </a:r>
            <a:br>
              <a:rPr lang="iw-IL" sz="4400" b="0" i="0" u="none" strike="noStrike" cap="none">
                <a:solidFill>
                  <a:schemeClr val="dk1"/>
                </a:solidFill>
                <a:latin typeface="David"/>
                <a:ea typeface="David"/>
                <a:cs typeface="David"/>
                <a:sym typeface="David"/>
              </a:rPr>
            </a:br>
            <a:r>
              <a:rPr lang="iw-IL" sz="4000" b="0" i="0" u="none" strike="noStrike" cap="none">
                <a:solidFill>
                  <a:schemeClr val="dk1"/>
                </a:solidFill>
                <a:latin typeface="David"/>
                <a:ea typeface="David"/>
                <a:cs typeface="David"/>
                <a:sym typeface="David"/>
              </a:rPr>
              <a:t>כרטיס טיסה במחלקת עסקים </a:t>
            </a:r>
            <a:endParaRPr sz="4000" b="0" i="0" u="none" strike="noStrike" cap="none">
              <a:solidFill>
                <a:schemeClr val="dk1"/>
              </a:solidFill>
              <a:latin typeface="David"/>
              <a:ea typeface="David"/>
              <a:cs typeface="David"/>
              <a:sym typeface="David"/>
            </a:endParaRPr>
          </a:p>
          <a:p>
            <a:pPr marL="0" marR="0" lvl="0" indent="0" algn="ctr" rtl="1">
              <a:spcBef>
                <a:spcPts val="0"/>
              </a:spcBef>
              <a:spcAft>
                <a:spcPts val="0"/>
              </a:spcAft>
              <a:buNone/>
            </a:pPr>
            <a:r>
              <a:rPr lang="iw-IL" sz="4000" b="0" i="0" u="none" strike="noStrike" cap="none">
                <a:solidFill>
                  <a:schemeClr val="dk1"/>
                </a:solidFill>
                <a:latin typeface="David"/>
                <a:ea typeface="David"/>
                <a:cs typeface="David"/>
                <a:sym typeface="David"/>
              </a:rPr>
              <a:t>לועידת האקלים בשארם–א-שייח'. </a:t>
            </a:r>
            <a:endParaRPr sz="4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 calcmode="lin" valueType="num">
                                      <p:cBhvr additive="base">
                                        <p:cTn id="11" dur="500"/>
                                        <p:tgtEl>
                                          <p:spTgt spid="244"/>
                                        </p:tgtEl>
                                        <p:attrNameLst>
                                          <p:attrName>ppt_w</p:attrName>
                                        </p:attrNameLst>
                                      </p:cBhvr>
                                      <p:tavLst>
                                        <p:tav tm="0">
                                          <p:val>
                                            <p:strVal val="0"/>
                                          </p:val>
                                        </p:tav>
                                        <p:tav tm="100000">
                                          <p:val>
                                            <p:strVal val="#ppt_w"/>
                                          </p:val>
                                        </p:tav>
                                      </p:tavLst>
                                    </p:anim>
                                    <p:anim calcmode="lin" valueType="num">
                                      <p:cBhvr additive="base">
                                        <p:cTn id="12" dur="500"/>
                                        <p:tgtEl>
                                          <p:spTgt spid="2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8" name="Google Shape;418;g16ecf887863_0_0"/>
          <p:cNvSpPr txBox="1">
            <a:spLocks noGrp="1"/>
          </p:cNvSpPr>
          <p:nvPr>
            <p:ph type="body" idx="1"/>
          </p:nvPr>
        </p:nvSpPr>
        <p:spPr>
          <a:xfrm>
            <a:off x="29000" y="2353900"/>
            <a:ext cx="7301400" cy="9654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lt1"/>
              </a:buClr>
              <a:buSzPts val="2800"/>
              <a:buNone/>
            </a:pPr>
            <a:r>
              <a:rPr lang="iw-IL" sz="2300">
                <a:solidFill>
                  <a:schemeClr val="lt1"/>
                </a:solidFill>
                <a:latin typeface="David"/>
                <a:ea typeface="David"/>
                <a:cs typeface="David"/>
                <a:sym typeface="David"/>
              </a:rPr>
              <a:t>מצעד האקלים הוא אירוע שנתי שעורכות תנועות אקלים וסביבה. </a:t>
            </a:r>
            <a:endParaRPr sz="3000"/>
          </a:p>
        </p:txBody>
      </p:sp>
      <p:pic>
        <p:nvPicPr>
          <p:cNvPr id="419" name="Google Shape;419;g16ecf887863_0_0"/>
          <p:cNvPicPr preferRelativeResize="0"/>
          <p:nvPr/>
        </p:nvPicPr>
        <p:blipFill rotWithShape="1">
          <a:blip r:embed="rId3">
            <a:alphaModFix/>
          </a:blip>
          <a:srcRect/>
          <a:stretch/>
        </p:blipFill>
        <p:spPr>
          <a:xfrm>
            <a:off x="0" y="2819658"/>
            <a:ext cx="7359396" cy="3863682"/>
          </a:xfrm>
          <a:prstGeom prst="rect">
            <a:avLst/>
          </a:prstGeom>
          <a:noFill/>
          <a:ln>
            <a:noFill/>
          </a:ln>
        </p:spPr>
      </p:pic>
      <p:sp>
        <p:nvSpPr>
          <p:cNvPr id="420" name="Google Shape;420;g16ecf887863_0_0"/>
          <p:cNvSpPr txBox="1"/>
          <p:nvPr/>
        </p:nvSpPr>
        <p:spPr>
          <a:xfrm>
            <a:off x="1774373" y="83146"/>
            <a:ext cx="8654100" cy="769500"/>
          </a:xfrm>
          <a:prstGeom prst="rect">
            <a:avLst/>
          </a:prstGeom>
          <a:noFill/>
          <a:ln>
            <a:noFill/>
          </a:ln>
        </p:spPr>
        <p:txBody>
          <a:bodyPr spcFirstLastPara="1" wrap="square" lIns="91425" tIns="45700" rIns="91425" bIns="45700" anchor="t" anchorCtr="0">
            <a:spAutoFit/>
          </a:bodyPr>
          <a:lstStyle/>
          <a:p>
            <a:pPr marL="0" lvl="0" indent="0" algn="ctr" rtl="1">
              <a:spcBef>
                <a:spcPts val="0"/>
              </a:spcBef>
              <a:spcAft>
                <a:spcPts val="0"/>
              </a:spcAft>
              <a:buNone/>
            </a:pPr>
            <a:r>
              <a:rPr lang="iw-IL" sz="4400" b="1">
                <a:solidFill>
                  <a:schemeClr val="lt1"/>
                </a:solidFill>
                <a:latin typeface="David"/>
                <a:ea typeface="David"/>
                <a:cs typeface="David"/>
                <a:sym typeface="David"/>
              </a:rPr>
              <a:t>כיצד יכולים אנחנו האזרחים להשפיע?</a:t>
            </a:r>
            <a:endParaRPr sz="4400" b="1">
              <a:solidFill>
                <a:schemeClr val="dk1"/>
              </a:solidFill>
              <a:latin typeface="David"/>
              <a:ea typeface="David"/>
              <a:cs typeface="David"/>
              <a:sym typeface="David"/>
            </a:endParaRPr>
          </a:p>
        </p:txBody>
      </p:sp>
      <p:sp>
        <p:nvSpPr>
          <p:cNvPr id="421" name="Google Shape;421;g16ecf887863_0_0"/>
          <p:cNvSpPr txBox="1"/>
          <p:nvPr/>
        </p:nvSpPr>
        <p:spPr>
          <a:xfrm>
            <a:off x="3537902" y="956777"/>
            <a:ext cx="8654100" cy="1293000"/>
          </a:xfrm>
          <a:prstGeom prst="rect">
            <a:avLst/>
          </a:prstGeom>
          <a:noFill/>
          <a:ln>
            <a:noFill/>
          </a:ln>
        </p:spPr>
        <p:txBody>
          <a:bodyPr spcFirstLastPara="1" wrap="square" lIns="91425" tIns="45700" rIns="91425" bIns="45700" anchor="t" anchorCtr="0">
            <a:spAutoFit/>
          </a:bodyPr>
          <a:lstStyle/>
          <a:p>
            <a:pPr marL="457200" marR="0" lvl="0" indent="-419100" algn="r" rtl="1">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העלאת המודעוּת האישית והציבורית</a:t>
            </a:r>
            <a:endParaRPr sz="2600"/>
          </a:p>
          <a:p>
            <a:pPr marL="457200" marR="0" lvl="0" indent="-419100" algn="r" rtl="1">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שינוי הרגלים בכל תחומי החיים</a:t>
            </a:r>
            <a:endParaRPr sz="2600"/>
          </a:p>
          <a:p>
            <a:pPr marL="457200" marR="0" lvl="0" indent="-419100" algn="r" rtl="1">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השפעה על קובעי המדיניות </a:t>
            </a:r>
            <a:endParaRPr sz="2600">
              <a:solidFill>
                <a:schemeClr val="dk1"/>
              </a:solidFill>
              <a:latin typeface="David"/>
              <a:ea typeface="David"/>
              <a:cs typeface="David"/>
              <a:sym typeface="David"/>
            </a:endParaRPr>
          </a:p>
        </p:txBody>
      </p:sp>
      <p:sp>
        <p:nvSpPr>
          <p:cNvPr id="422" name="Google Shape;422;g16ecf887863_0_0"/>
          <p:cNvSpPr txBox="1">
            <a:spLocks noGrp="1"/>
          </p:cNvSpPr>
          <p:nvPr>
            <p:ph type="body" idx="1"/>
          </p:nvPr>
        </p:nvSpPr>
        <p:spPr>
          <a:xfrm>
            <a:off x="7359400" y="2819658"/>
            <a:ext cx="4670100" cy="3540300"/>
          </a:xfrm>
          <a:prstGeom prst="rect">
            <a:avLst/>
          </a:prstGeom>
          <a:noFill/>
          <a:ln>
            <a:noFill/>
          </a:ln>
        </p:spPr>
        <p:txBody>
          <a:bodyPr spcFirstLastPara="1" wrap="square" lIns="91425" tIns="45700" rIns="91425" bIns="45700" anchor="t" anchorCtr="0">
            <a:noAutofit/>
          </a:bodyPr>
          <a:lstStyle/>
          <a:p>
            <a:pPr marL="0" lvl="0" indent="0" algn="r" rtl="1">
              <a:spcBef>
                <a:spcPts val="1000"/>
              </a:spcBef>
              <a:spcAft>
                <a:spcPts val="0"/>
              </a:spcAft>
              <a:buClr>
                <a:schemeClr val="lt1"/>
              </a:buClr>
              <a:buSzPts val="2800"/>
              <a:buNone/>
            </a:pPr>
            <a:r>
              <a:rPr lang="iw-IL" sz="2600">
                <a:solidFill>
                  <a:schemeClr val="lt1"/>
                </a:solidFill>
                <a:latin typeface="David"/>
                <a:ea typeface="David"/>
                <a:cs typeface="David"/>
                <a:sym typeface="David"/>
              </a:rPr>
              <a:t>המצעד מתרחש בסמיכות לפתיחת ועידת האקלים. </a:t>
            </a:r>
            <a:endParaRPr sz="2600"/>
          </a:p>
          <a:p>
            <a:pPr marL="0" lvl="0" indent="0" algn="r" rtl="1">
              <a:spcBef>
                <a:spcPts val="1000"/>
              </a:spcBef>
              <a:spcAft>
                <a:spcPts val="0"/>
              </a:spcAft>
              <a:buClr>
                <a:schemeClr val="lt1"/>
              </a:buClr>
              <a:buSzPts val="2800"/>
              <a:buNone/>
            </a:pPr>
            <a:r>
              <a:rPr lang="iw-IL" sz="2600">
                <a:solidFill>
                  <a:schemeClr val="lt1"/>
                </a:solidFill>
                <a:latin typeface="David"/>
                <a:ea typeface="David"/>
                <a:cs typeface="David"/>
                <a:sym typeface="David"/>
              </a:rPr>
              <a:t>זוהי קריאה ציבורית דחופה למשתתפי הועידה, לנקיטת צעדים ברמה הבין-לאומית - להפחתת פליטת גזי חממה ועצירת התחממות האקלים.</a:t>
            </a:r>
            <a:endParaRPr sz="2600"/>
          </a:p>
          <a:p>
            <a:pPr marL="0" lvl="0" indent="0" algn="ctr" rtl="1">
              <a:spcBef>
                <a:spcPts val="1000"/>
              </a:spcBef>
              <a:spcAft>
                <a:spcPts val="0"/>
              </a:spcAft>
              <a:buClr>
                <a:schemeClr val="lt1"/>
              </a:buClr>
              <a:buSzPts val="3600"/>
              <a:buFont typeface="Arial"/>
              <a:buNone/>
            </a:pPr>
            <a:r>
              <a:rPr lang="iw-IL" sz="3600" b="1">
                <a:solidFill>
                  <a:schemeClr val="lt1"/>
                </a:solidFill>
                <a:latin typeface="David"/>
                <a:ea typeface="David"/>
                <a:cs typeface="David"/>
                <a:sym typeface="David"/>
              </a:rPr>
              <a:t>ההשלכות – גורליות!</a:t>
            </a:r>
            <a:endParaRPr b="1">
              <a:solidFill>
                <a:schemeClr val="lt1"/>
              </a:solidFill>
              <a:latin typeface="David"/>
              <a:ea typeface="David"/>
              <a:cs typeface="David"/>
              <a:sym typeface="David"/>
            </a:endParaRPr>
          </a:p>
          <a:p>
            <a:pPr marL="0" lvl="0" indent="0" algn="ctr" rtl="1">
              <a:lnSpc>
                <a:spcPct val="90000"/>
              </a:lnSpc>
              <a:spcBef>
                <a:spcPts val="1000"/>
              </a:spcBef>
              <a:spcAft>
                <a:spcPts val="0"/>
              </a:spcAft>
              <a:buClr>
                <a:schemeClr val="lt1"/>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6"/>
        <p:cNvGrpSpPr/>
        <p:nvPr/>
      </p:nvGrpSpPr>
      <p:grpSpPr>
        <a:xfrm>
          <a:off x="0" y="0"/>
          <a:ext cx="0" cy="0"/>
          <a:chOff x="0" y="0"/>
          <a:chExt cx="0" cy="0"/>
        </a:xfrm>
      </p:grpSpPr>
      <p:sp>
        <p:nvSpPr>
          <p:cNvPr id="427" name="Google Shape;427;g16ecf887863_0_8"/>
          <p:cNvSpPr txBox="1">
            <a:spLocks noGrp="1"/>
          </p:cNvSpPr>
          <p:nvPr>
            <p:ph type="body" idx="1"/>
          </p:nvPr>
        </p:nvSpPr>
        <p:spPr>
          <a:xfrm>
            <a:off x="838200" y="913135"/>
            <a:ext cx="10515600" cy="14415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lt1"/>
              </a:buClr>
              <a:buSzPts val="2800"/>
              <a:buNone/>
            </a:pPr>
            <a:r>
              <a:rPr lang="iw-IL" u="sng">
                <a:solidFill>
                  <a:schemeClr val="lt1"/>
                </a:solidFill>
                <a:latin typeface="David"/>
                <a:ea typeface="David"/>
                <a:cs typeface="David"/>
                <a:sym typeface="David"/>
              </a:rPr>
              <a:t>מחאה</a:t>
            </a:r>
            <a:r>
              <a:rPr lang="iw-IL">
                <a:solidFill>
                  <a:schemeClr val="lt1"/>
                </a:solidFill>
                <a:latin typeface="David"/>
                <a:ea typeface="David"/>
                <a:cs typeface="David"/>
                <a:sym typeface="David"/>
              </a:rPr>
              <a:t>: מעשה המבטא ביקורת וחוסר הסכמה, לרוב באופן פומבי ומתוקשר.</a:t>
            </a:r>
            <a:endParaRPr/>
          </a:p>
          <a:p>
            <a:pPr marL="0" lvl="0" indent="0" algn="r" rtl="1">
              <a:lnSpc>
                <a:spcPct val="100000"/>
              </a:lnSpc>
              <a:spcBef>
                <a:spcPts val="0"/>
              </a:spcBef>
              <a:spcAft>
                <a:spcPts val="0"/>
              </a:spcAft>
              <a:buClr>
                <a:schemeClr val="lt1"/>
              </a:buClr>
              <a:buSzPts val="2800"/>
              <a:buNone/>
            </a:pPr>
            <a:r>
              <a:rPr lang="iw-IL">
                <a:solidFill>
                  <a:schemeClr val="lt1"/>
                </a:solidFill>
                <a:latin typeface="David"/>
                <a:ea typeface="David"/>
                <a:cs typeface="David"/>
                <a:sym typeface="David"/>
              </a:rPr>
              <a:t>צורות המחאה הן מגוונות. גם במשטר דמוקרטי, לחלק מצורות המחאה יש לקבל אישור מראש – אחרת, אינן חוקיות!</a:t>
            </a:r>
            <a:endParaRPr>
              <a:solidFill>
                <a:schemeClr val="lt1"/>
              </a:solidFill>
              <a:latin typeface="David"/>
              <a:ea typeface="David"/>
              <a:cs typeface="David"/>
              <a:sym typeface="David"/>
            </a:endParaRPr>
          </a:p>
        </p:txBody>
      </p:sp>
      <p:sp>
        <p:nvSpPr>
          <p:cNvPr id="428" name="Google Shape;428;g16ecf887863_0_8"/>
          <p:cNvSpPr/>
          <p:nvPr/>
        </p:nvSpPr>
        <p:spPr>
          <a:xfrm>
            <a:off x="4908490" y="2474217"/>
            <a:ext cx="2384100" cy="803400"/>
          </a:xfrm>
          <a:prstGeom prst="rect">
            <a:avLst/>
          </a:prstGeom>
          <a:solidFill>
            <a:srgbClr val="7FD2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4000">
                <a:solidFill>
                  <a:schemeClr val="dk1"/>
                </a:solidFill>
                <a:latin typeface="David"/>
                <a:ea typeface="David"/>
                <a:cs typeface="David"/>
                <a:sym typeface="David"/>
              </a:rPr>
              <a:t>מחאה</a:t>
            </a:r>
            <a:endParaRPr sz="4000">
              <a:solidFill>
                <a:schemeClr val="dk1"/>
              </a:solidFill>
              <a:latin typeface="David"/>
              <a:ea typeface="David"/>
              <a:cs typeface="David"/>
              <a:sym typeface="David"/>
            </a:endParaRPr>
          </a:p>
        </p:txBody>
      </p:sp>
      <p:sp>
        <p:nvSpPr>
          <p:cNvPr id="429" name="Google Shape;429;g16ecf887863_0_8"/>
          <p:cNvSpPr/>
          <p:nvPr/>
        </p:nvSpPr>
        <p:spPr>
          <a:xfrm>
            <a:off x="1635541" y="4706961"/>
            <a:ext cx="14478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חסימת כבישים</a:t>
            </a:r>
            <a:endParaRPr sz="2800">
              <a:solidFill>
                <a:schemeClr val="dk1"/>
              </a:solidFill>
              <a:latin typeface="David"/>
              <a:ea typeface="David"/>
              <a:cs typeface="David"/>
              <a:sym typeface="David"/>
            </a:endParaRPr>
          </a:p>
        </p:txBody>
      </p:sp>
      <p:sp>
        <p:nvSpPr>
          <p:cNvPr id="430" name="Google Shape;430;g16ecf887863_0_8"/>
          <p:cNvSpPr/>
          <p:nvPr/>
        </p:nvSpPr>
        <p:spPr>
          <a:xfrm>
            <a:off x="1639043" y="3590589"/>
            <a:ext cx="14409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הפרת סדר</a:t>
            </a:r>
            <a:endParaRPr sz="2800">
              <a:solidFill>
                <a:schemeClr val="dk1"/>
              </a:solidFill>
              <a:latin typeface="David"/>
              <a:ea typeface="David"/>
              <a:cs typeface="David"/>
              <a:sym typeface="David"/>
            </a:endParaRPr>
          </a:p>
        </p:txBody>
      </p:sp>
      <p:sp>
        <p:nvSpPr>
          <p:cNvPr id="431" name="Google Shape;431;g16ecf887863_0_8"/>
          <p:cNvSpPr txBox="1"/>
          <p:nvPr/>
        </p:nvSpPr>
        <p:spPr>
          <a:xfrm>
            <a:off x="838200" y="122097"/>
            <a:ext cx="10515600" cy="773400"/>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lt1"/>
              </a:buClr>
              <a:buSzPts val="4400"/>
              <a:buFont typeface="Arial"/>
              <a:buNone/>
            </a:pPr>
            <a:r>
              <a:rPr lang="iw-IL" sz="4400" b="1">
                <a:solidFill>
                  <a:schemeClr val="lt1"/>
                </a:solidFill>
                <a:latin typeface="David"/>
                <a:ea typeface="David"/>
                <a:cs typeface="David"/>
                <a:sym typeface="David"/>
              </a:rPr>
              <a:t>במצעד האקלים יש גם "מְחָאָה"</a:t>
            </a:r>
            <a:endParaRPr sz="4400" b="1">
              <a:solidFill>
                <a:schemeClr val="lt1"/>
              </a:solidFill>
              <a:latin typeface="David"/>
              <a:ea typeface="David"/>
              <a:cs typeface="David"/>
              <a:sym typeface="David"/>
            </a:endParaRPr>
          </a:p>
        </p:txBody>
      </p:sp>
      <p:sp>
        <p:nvSpPr>
          <p:cNvPr id="432" name="Google Shape;432;g16ecf887863_0_8"/>
          <p:cNvSpPr/>
          <p:nvPr/>
        </p:nvSpPr>
        <p:spPr>
          <a:xfrm>
            <a:off x="8991262" y="3590589"/>
            <a:ext cx="14631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החתמת עצומה</a:t>
            </a:r>
            <a:endParaRPr sz="2800">
              <a:solidFill>
                <a:schemeClr val="dk1"/>
              </a:solidFill>
              <a:latin typeface="David"/>
              <a:ea typeface="David"/>
              <a:cs typeface="David"/>
              <a:sym typeface="David"/>
            </a:endParaRPr>
          </a:p>
        </p:txBody>
      </p:sp>
      <p:grpSp>
        <p:nvGrpSpPr>
          <p:cNvPr id="433" name="Google Shape;433;g16ecf887863_0_8"/>
          <p:cNvGrpSpPr/>
          <p:nvPr/>
        </p:nvGrpSpPr>
        <p:grpSpPr>
          <a:xfrm>
            <a:off x="5362767" y="5823333"/>
            <a:ext cx="1471030" cy="803400"/>
            <a:chOff x="5193791" y="5058466"/>
            <a:chExt cx="1471030" cy="803400"/>
          </a:xfrm>
        </p:grpSpPr>
        <p:grpSp>
          <p:nvGrpSpPr>
            <p:cNvPr id="434" name="Google Shape;434;g16ecf887863_0_8"/>
            <p:cNvGrpSpPr/>
            <p:nvPr/>
          </p:nvGrpSpPr>
          <p:grpSpPr>
            <a:xfrm>
              <a:off x="5222467" y="5058466"/>
              <a:ext cx="1442354" cy="803400"/>
              <a:chOff x="4664560" y="3816421"/>
              <a:chExt cx="1442354" cy="803400"/>
            </a:xfrm>
          </p:grpSpPr>
          <p:sp>
            <p:nvSpPr>
              <p:cNvPr id="435" name="Google Shape;435;g16ecf887863_0_8"/>
              <p:cNvSpPr/>
              <p:nvPr/>
            </p:nvSpPr>
            <p:spPr>
              <a:xfrm>
                <a:off x="4664560" y="3816421"/>
                <a:ext cx="7239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sp>
            <p:nvSpPr>
              <p:cNvPr id="436" name="Google Shape;436;g16ecf887863_0_8"/>
              <p:cNvSpPr/>
              <p:nvPr/>
            </p:nvSpPr>
            <p:spPr>
              <a:xfrm>
                <a:off x="5383014" y="3816421"/>
                <a:ext cx="7239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grpSp>
        <p:sp>
          <p:nvSpPr>
            <p:cNvPr id="437" name="Google Shape;437;g16ecf887863_0_8"/>
            <p:cNvSpPr/>
            <p:nvPr/>
          </p:nvSpPr>
          <p:spPr>
            <a:xfrm>
              <a:off x="5193791" y="5058466"/>
              <a:ext cx="1463700" cy="80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הפגנה</a:t>
              </a:r>
              <a:endParaRPr sz="2800">
                <a:solidFill>
                  <a:schemeClr val="dk1"/>
                </a:solidFill>
                <a:latin typeface="David"/>
                <a:ea typeface="David"/>
                <a:cs typeface="David"/>
                <a:sym typeface="David"/>
              </a:endParaRPr>
            </a:p>
          </p:txBody>
        </p:sp>
      </p:grpSp>
      <p:grpSp>
        <p:nvGrpSpPr>
          <p:cNvPr id="438" name="Google Shape;438;g16ecf887863_0_8"/>
          <p:cNvGrpSpPr/>
          <p:nvPr/>
        </p:nvGrpSpPr>
        <p:grpSpPr>
          <a:xfrm>
            <a:off x="5362767" y="4706961"/>
            <a:ext cx="1475447" cy="841585"/>
            <a:chOff x="6269763" y="3792692"/>
            <a:chExt cx="1475447" cy="841585"/>
          </a:xfrm>
        </p:grpSpPr>
        <p:grpSp>
          <p:nvGrpSpPr>
            <p:cNvPr id="439" name="Google Shape;439;g16ecf887863_0_8"/>
            <p:cNvGrpSpPr/>
            <p:nvPr/>
          </p:nvGrpSpPr>
          <p:grpSpPr>
            <a:xfrm>
              <a:off x="6302856" y="3792692"/>
              <a:ext cx="1442354" cy="803400"/>
              <a:chOff x="4664560" y="3816421"/>
              <a:chExt cx="1442354" cy="803400"/>
            </a:xfrm>
          </p:grpSpPr>
          <p:sp>
            <p:nvSpPr>
              <p:cNvPr id="440" name="Google Shape;440;g16ecf887863_0_8"/>
              <p:cNvSpPr/>
              <p:nvPr/>
            </p:nvSpPr>
            <p:spPr>
              <a:xfrm>
                <a:off x="4664560" y="3816421"/>
                <a:ext cx="7239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sp>
            <p:nvSpPr>
              <p:cNvPr id="441" name="Google Shape;441;g16ecf887863_0_8"/>
              <p:cNvSpPr/>
              <p:nvPr/>
            </p:nvSpPr>
            <p:spPr>
              <a:xfrm>
                <a:off x="5383014" y="3816421"/>
                <a:ext cx="7239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grpSp>
        <p:sp>
          <p:nvSpPr>
            <p:cNvPr id="442" name="Google Shape;442;g16ecf887863_0_8"/>
            <p:cNvSpPr/>
            <p:nvPr/>
          </p:nvSpPr>
          <p:spPr>
            <a:xfrm>
              <a:off x="6269763" y="3830877"/>
              <a:ext cx="1463700" cy="80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מצעד</a:t>
              </a:r>
              <a:endParaRPr sz="2800">
                <a:solidFill>
                  <a:schemeClr val="dk1"/>
                </a:solidFill>
                <a:latin typeface="David"/>
                <a:ea typeface="David"/>
                <a:cs typeface="David"/>
                <a:sym typeface="David"/>
              </a:endParaRPr>
            </a:p>
          </p:txBody>
        </p:sp>
      </p:grpSp>
      <p:grpSp>
        <p:nvGrpSpPr>
          <p:cNvPr id="443" name="Google Shape;443;g16ecf887863_0_8"/>
          <p:cNvGrpSpPr/>
          <p:nvPr/>
        </p:nvGrpSpPr>
        <p:grpSpPr>
          <a:xfrm>
            <a:off x="5368677" y="3590589"/>
            <a:ext cx="1463700" cy="803400"/>
            <a:chOff x="4795687" y="3968821"/>
            <a:chExt cx="1463700" cy="803400"/>
          </a:xfrm>
        </p:grpSpPr>
        <p:grpSp>
          <p:nvGrpSpPr>
            <p:cNvPr id="444" name="Google Shape;444;g16ecf887863_0_8"/>
            <p:cNvGrpSpPr/>
            <p:nvPr/>
          </p:nvGrpSpPr>
          <p:grpSpPr>
            <a:xfrm>
              <a:off x="4816960" y="3968821"/>
              <a:ext cx="1442354" cy="803400"/>
              <a:chOff x="4664560" y="3816421"/>
              <a:chExt cx="1442354" cy="803400"/>
            </a:xfrm>
          </p:grpSpPr>
          <p:sp>
            <p:nvSpPr>
              <p:cNvPr id="445" name="Google Shape;445;g16ecf887863_0_8"/>
              <p:cNvSpPr/>
              <p:nvPr/>
            </p:nvSpPr>
            <p:spPr>
              <a:xfrm>
                <a:off x="4664560" y="3816421"/>
                <a:ext cx="7239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sp>
            <p:nvSpPr>
              <p:cNvPr id="446" name="Google Shape;446;g16ecf887863_0_8"/>
              <p:cNvSpPr/>
              <p:nvPr/>
            </p:nvSpPr>
            <p:spPr>
              <a:xfrm>
                <a:off x="5383014" y="3816421"/>
                <a:ext cx="7239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David"/>
                  <a:ea typeface="David"/>
                  <a:cs typeface="David"/>
                  <a:sym typeface="David"/>
                </a:endParaRPr>
              </a:p>
            </p:txBody>
          </p:sp>
        </p:grpSp>
        <p:sp>
          <p:nvSpPr>
            <p:cNvPr id="447" name="Google Shape;447;g16ecf887863_0_8"/>
            <p:cNvSpPr/>
            <p:nvPr/>
          </p:nvSpPr>
          <p:spPr>
            <a:xfrm>
              <a:off x="4795687" y="3968821"/>
              <a:ext cx="1463700" cy="80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שביתה</a:t>
              </a:r>
              <a:endParaRPr sz="2800">
                <a:solidFill>
                  <a:schemeClr val="dk1"/>
                </a:solidFill>
                <a:latin typeface="David"/>
                <a:ea typeface="David"/>
                <a:cs typeface="David"/>
                <a:sym typeface="David"/>
              </a:endParaRPr>
            </a:p>
          </p:txBody>
        </p:sp>
      </p:grpSp>
      <p:sp>
        <p:nvSpPr>
          <p:cNvPr id="448" name="Google Shape;448;g16ecf887863_0_8"/>
          <p:cNvSpPr/>
          <p:nvPr/>
        </p:nvSpPr>
        <p:spPr>
          <a:xfrm>
            <a:off x="8991262" y="4706961"/>
            <a:ext cx="14631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800">
                <a:solidFill>
                  <a:schemeClr val="dk1"/>
                </a:solidFill>
                <a:latin typeface="David"/>
                <a:ea typeface="David"/>
                <a:cs typeface="David"/>
                <a:sym typeface="David"/>
              </a:rPr>
              <a:t>כתבה בעיתון</a:t>
            </a:r>
            <a:endParaRPr sz="2800">
              <a:solidFill>
                <a:schemeClr val="dk1"/>
              </a:solidFill>
              <a:latin typeface="David"/>
              <a:ea typeface="David"/>
              <a:cs typeface="David"/>
              <a:sym typeface="David"/>
            </a:endParaRPr>
          </a:p>
        </p:txBody>
      </p:sp>
      <p:grpSp>
        <p:nvGrpSpPr>
          <p:cNvPr id="449" name="Google Shape;449;g16ecf887863_0_8"/>
          <p:cNvGrpSpPr/>
          <p:nvPr/>
        </p:nvGrpSpPr>
        <p:grpSpPr>
          <a:xfrm>
            <a:off x="7445829" y="2474217"/>
            <a:ext cx="3469143" cy="803400"/>
            <a:chOff x="7445829" y="2474217"/>
            <a:chExt cx="3469143" cy="803400"/>
          </a:xfrm>
        </p:grpSpPr>
        <p:sp>
          <p:nvSpPr>
            <p:cNvPr id="450" name="Google Shape;450;g16ecf887863_0_8"/>
            <p:cNvSpPr/>
            <p:nvPr/>
          </p:nvSpPr>
          <p:spPr>
            <a:xfrm>
              <a:off x="8530872" y="2474217"/>
              <a:ext cx="2384100" cy="8034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3200">
                  <a:solidFill>
                    <a:schemeClr val="dk1"/>
                  </a:solidFill>
                  <a:latin typeface="David"/>
                  <a:ea typeface="David"/>
                  <a:cs typeface="David"/>
                  <a:sym typeface="David"/>
                </a:rPr>
                <a:t>חוקית</a:t>
              </a:r>
              <a:endParaRPr sz="3200">
                <a:solidFill>
                  <a:schemeClr val="dk1"/>
                </a:solidFill>
                <a:latin typeface="David"/>
                <a:ea typeface="David"/>
                <a:cs typeface="David"/>
                <a:sym typeface="David"/>
              </a:endParaRPr>
            </a:p>
          </p:txBody>
        </p:sp>
        <p:sp>
          <p:nvSpPr>
            <p:cNvPr id="451" name="Google Shape;451;g16ecf887863_0_8"/>
            <p:cNvSpPr/>
            <p:nvPr/>
          </p:nvSpPr>
          <p:spPr>
            <a:xfrm>
              <a:off x="7445829" y="2781244"/>
              <a:ext cx="925200" cy="18930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2" name="Google Shape;452;g16ecf887863_0_8"/>
          <p:cNvGrpSpPr/>
          <p:nvPr/>
        </p:nvGrpSpPr>
        <p:grpSpPr>
          <a:xfrm>
            <a:off x="1048800" y="2474217"/>
            <a:ext cx="3706323" cy="803400"/>
            <a:chOff x="1048800" y="2474217"/>
            <a:chExt cx="3706323" cy="803400"/>
          </a:xfrm>
        </p:grpSpPr>
        <p:sp>
          <p:nvSpPr>
            <p:cNvPr id="453" name="Google Shape;453;g16ecf887863_0_8"/>
            <p:cNvSpPr/>
            <p:nvPr/>
          </p:nvSpPr>
          <p:spPr>
            <a:xfrm>
              <a:off x="1048800" y="2474217"/>
              <a:ext cx="2621400" cy="8034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3200">
                  <a:solidFill>
                    <a:schemeClr val="dk1"/>
                  </a:solidFill>
                  <a:latin typeface="David"/>
                  <a:ea typeface="David"/>
                  <a:cs typeface="David"/>
                  <a:sym typeface="David"/>
                </a:rPr>
                <a:t>בלתי חוקית</a:t>
              </a:r>
              <a:endParaRPr sz="3200">
                <a:solidFill>
                  <a:schemeClr val="dk1"/>
                </a:solidFill>
                <a:latin typeface="David"/>
                <a:ea typeface="David"/>
                <a:cs typeface="David"/>
                <a:sym typeface="David"/>
              </a:endParaRPr>
            </a:p>
          </p:txBody>
        </p:sp>
        <p:sp>
          <p:nvSpPr>
            <p:cNvPr id="454" name="Google Shape;454;g16ecf887863_0_8"/>
            <p:cNvSpPr/>
            <p:nvPr/>
          </p:nvSpPr>
          <p:spPr>
            <a:xfrm flipH="1">
              <a:off x="3829923" y="2781244"/>
              <a:ext cx="925200" cy="18930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ppt_w</p:attrName>
                                        </p:attrNameLst>
                                      </p:cBhvr>
                                      <p:tavLst>
                                        <p:tav tm="0">
                                          <p:val>
                                            <p:strVal val="0"/>
                                          </p:val>
                                        </p:tav>
                                        <p:tav tm="100000">
                                          <p:val>
                                            <p:strVal val="#ppt_w"/>
                                          </p:val>
                                        </p:tav>
                                      </p:tavLst>
                                    </p:anim>
                                    <p:anim calcmode="lin" valueType="num">
                                      <p:cBhvr additive="base">
                                        <p:cTn id="8" dur="500"/>
                                        <p:tgtEl>
                                          <p:spTgt spid="42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2"/>
                                        </p:tgtEl>
                                        <p:attrNameLst>
                                          <p:attrName>style.visibility</p:attrName>
                                        </p:attrNameLst>
                                      </p:cBhvr>
                                      <p:to>
                                        <p:strVal val="visible"/>
                                      </p:to>
                                    </p:set>
                                    <p:animEffect transition="in" filter="fade">
                                      <p:cBhvr>
                                        <p:cTn id="18" dur="500"/>
                                        <p:tgtEl>
                                          <p:spTgt spid="45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2"/>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4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4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3"/>
                                        </p:tgtEl>
                                        <p:attrNameLst>
                                          <p:attrName>style.visibility</p:attrName>
                                        </p:attrNameLst>
                                      </p:cBhvr>
                                      <p:to>
                                        <p:strVal val="visible"/>
                                      </p:to>
                                    </p:set>
                                  </p:childTnLst>
                                </p:cTn>
                              </p:par>
                              <p:par>
                                <p:cTn id="35" presetID="1" presetClass="entr" presetSubtype="0" fill="hold" nodeType="withEffect">
                                  <p:stCondLst>
                                    <p:cond delay="500"/>
                                  </p:stCondLst>
                                  <p:childTnLst>
                                    <p:set>
                                      <p:cBhvr>
                                        <p:cTn id="36" dur="1" fill="hold">
                                          <p:stCondLst>
                                            <p:cond delay="0"/>
                                          </p:stCondLst>
                                        </p:cTn>
                                        <p:tgtEl>
                                          <p:spTgt spid="438"/>
                                        </p:tgtEl>
                                        <p:attrNameLst>
                                          <p:attrName>style.visibility</p:attrName>
                                        </p:attrNameLst>
                                      </p:cBhvr>
                                      <p:to>
                                        <p:strVal val="visible"/>
                                      </p:to>
                                    </p:set>
                                  </p:childTnLst>
                                </p:cTn>
                              </p:par>
                            </p:childTnLst>
                          </p:cTn>
                        </p:par>
                        <p:par>
                          <p:cTn id="37" fill="hold">
                            <p:stCondLst>
                              <p:cond delay="1"/>
                            </p:stCondLst>
                            <p:childTnLst>
                              <p:par>
                                <p:cTn id="38" presetID="1" presetClass="entr" presetSubtype="0" fill="hold" nodeType="afterEffect">
                                  <p:stCondLst>
                                    <p:cond delay="500"/>
                                  </p:stCondLst>
                                  <p:childTnLst>
                                    <p:set>
                                      <p:cBhvr>
                                        <p:cTn id="39"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
        <p:cNvGrpSpPr/>
        <p:nvPr/>
      </p:nvGrpSpPr>
      <p:grpSpPr>
        <a:xfrm>
          <a:off x="0" y="0"/>
          <a:ext cx="0" cy="0"/>
          <a:chOff x="0" y="0"/>
          <a:chExt cx="0" cy="0"/>
        </a:xfrm>
      </p:grpSpPr>
      <p:sp>
        <p:nvSpPr>
          <p:cNvPr id="459" name="Google Shape;459;g16ecf887863_0_39"/>
          <p:cNvSpPr txBox="1">
            <a:spLocks noGrp="1"/>
          </p:cNvSpPr>
          <p:nvPr>
            <p:ph type="body" idx="1"/>
          </p:nvPr>
        </p:nvSpPr>
        <p:spPr>
          <a:xfrm>
            <a:off x="137160" y="1363436"/>
            <a:ext cx="58605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None/>
            </a:pPr>
            <a:r>
              <a:rPr lang="iw-IL" sz="2800" b="0">
                <a:solidFill>
                  <a:schemeClr val="lt1"/>
                </a:solidFill>
                <a:latin typeface="David"/>
                <a:ea typeface="David"/>
                <a:cs typeface="David"/>
                <a:sym typeface="David"/>
              </a:rPr>
              <a:t>מחאה באמצעות השחתת אומנות</a:t>
            </a:r>
            <a:endParaRPr sz="2800" b="0">
              <a:solidFill>
                <a:schemeClr val="lt1"/>
              </a:solidFill>
              <a:latin typeface="David"/>
              <a:ea typeface="David"/>
              <a:cs typeface="David"/>
              <a:sym typeface="David"/>
            </a:endParaRPr>
          </a:p>
        </p:txBody>
      </p:sp>
      <p:sp>
        <p:nvSpPr>
          <p:cNvPr id="460" name="Google Shape;460;g16ecf887863_0_39"/>
          <p:cNvSpPr txBox="1">
            <a:spLocks noGrp="1"/>
          </p:cNvSpPr>
          <p:nvPr>
            <p:ph type="body" idx="3"/>
          </p:nvPr>
        </p:nvSpPr>
        <p:spPr>
          <a:xfrm>
            <a:off x="6169023" y="1374185"/>
            <a:ext cx="5939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None/>
            </a:pPr>
            <a:r>
              <a:rPr lang="iw-IL" sz="2800" b="0">
                <a:solidFill>
                  <a:schemeClr val="lt1"/>
                </a:solidFill>
                <a:latin typeface="David"/>
                <a:ea typeface="David"/>
                <a:cs typeface="David"/>
                <a:sym typeface="David"/>
              </a:rPr>
              <a:t>מצעד האקלים הישראלי 2021</a:t>
            </a:r>
            <a:endParaRPr sz="2800" b="0">
              <a:solidFill>
                <a:schemeClr val="lt1"/>
              </a:solidFill>
              <a:latin typeface="David"/>
              <a:ea typeface="David"/>
              <a:cs typeface="David"/>
              <a:sym typeface="David"/>
            </a:endParaRPr>
          </a:p>
        </p:txBody>
      </p:sp>
      <p:sp>
        <p:nvSpPr>
          <p:cNvPr id="461" name="Google Shape;461;g16ecf887863_0_39"/>
          <p:cNvSpPr txBox="1"/>
          <p:nvPr/>
        </p:nvSpPr>
        <p:spPr>
          <a:xfrm>
            <a:off x="838200" y="481326"/>
            <a:ext cx="10515600" cy="773400"/>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lt1"/>
              </a:buClr>
              <a:buSzPts val="4400"/>
              <a:buFont typeface="Arial"/>
              <a:buNone/>
            </a:pPr>
            <a:r>
              <a:rPr lang="iw-IL" sz="4400" b="1">
                <a:solidFill>
                  <a:schemeClr val="lt1"/>
                </a:solidFill>
                <a:latin typeface="David"/>
                <a:ea typeface="David"/>
                <a:cs typeface="David"/>
                <a:sym typeface="David"/>
              </a:rPr>
              <a:t>חוקי או לא חוקי, לדעתכם?</a:t>
            </a:r>
            <a:endParaRPr sz="4400" b="1">
              <a:solidFill>
                <a:schemeClr val="lt1"/>
              </a:solidFill>
              <a:latin typeface="David"/>
              <a:ea typeface="David"/>
              <a:cs typeface="David"/>
              <a:sym typeface="David"/>
            </a:endParaRPr>
          </a:p>
        </p:txBody>
      </p:sp>
      <p:pic>
        <p:nvPicPr>
          <p:cNvPr id="462" name="Google Shape;462;g16ecf887863_0_39" descr="ב29/10/21, יומיים לפני פתיחת ועידת האקלים העולמית COP26, צעדנו מעל 10,000 ישראלים וישראליות בדרישה ברורה מממשלת ישראל לעבור מדיבורים למעשים, להכריז על מצב חירום אקלימי ולהציג תוכנית חירום להתמודדות עם משבר האקלים.&#10;&#10;צילום ועריכה - זאב גירש zeev girsh&#10;צילום רחפן - אלן קרוניק alan kronik&#10;מוסיקה - אקו ''NOBODY KNOWS BETTER''&#10;&#10;לתמיכה במגמה ירוקה - https://www.green.org.il/donate/" title="People's Climate March Israel 2021 - מצעד האקלים הישראלי 2021">
            <a:hlinkClick r:id="rId3"/>
          </p:cNvPr>
          <p:cNvPicPr preferRelativeResize="0"/>
          <p:nvPr/>
        </p:nvPicPr>
        <p:blipFill>
          <a:blip r:embed="rId4">
            <a:alphaModFix/>
          </a:blip>
          <a:stretch>
            <a:fillRect/>
          </a:stretch>
        </p:blipFill>
        <p:spPr>
          <a:xfrm>
            <a:off x="6229363" y="2350497"/>
            <a:ext cx="4572000" cy="3429000"/>
          </a:xfrm>
          <a:prstGeom prst="rect">
            <a:avLst/>
          </a:prstGeom>
          <a:noFill/>
          <a:ln>
            <a:noFill/>
          </a:ln>
        </p:spPr>
      </p:pic>
      <p:pic>
        <p:nvPicPr>
          <p:cNvPr id="463" name="Google Shape;463;g16ecf887863_0_39" descr="Just Stop Oil activists have thrown tomato soup over Van Gogh's masterpiece Sunflowers at the National Gallery in Trafalgar Square, London. &#10;Subscribe to Guardian News on YouTube ► http://bit.ly/guardianwiressub&#10;&#10;The protesters said the demonstration was in relation to the cost of living and climate crises, as they asked: ‘Is art worth more than life?’&#10;&#10;The Guardian publishes independent journalism, made possible by supporters. Contribute to The Guardian today ► https://bit.ly/3uhA7zg&#10;&#10;Sign up to the Guardian's free new daily newsletter, First Edition ► http://theguardian.com/first-edition&#10;&#10;Website ► https://www.theguardian.com&#10;Facebook ►https://www.facebook.com/theguardian&#10;Twitter ► https://twitter.com/guardian&#10;Instagram ► https://instagram.com/guardian&#10;&#10;The Guardian on YouTube: &#10;The Guardian ► https://bit.ly/guardiannewssubs&#10;Guardian Australia ► https://bit.ly/guardianaussubs&#10;Guardian Football ► https://bit.ly/gdnfootballsubs&#10;Guardian Sport ► https://bit.ly/gdnsportsubs&#10;Guardian Live ► https://bit.ly/guardianlivesubs&#10;&#10;#NationalGallery #JustStopOil #VanGogh #Protest #CostOfLivingCrisis #ClimateChange #UK" title="Activists throw tomato soup on Van Gogh’s Sunflowers at National Gallery">
            <a:hlinkClick r:id="rId5"/>
          </p:cNvPr>
          <p:cNvPicPr preferRelativeResize="0"/>
          <p:nvPr/>
        </p:nvPicPr>
        <p:blipFill>
          <a:blip r:embed="rId6">
            <a:alphaModFix/>
          </a:blip>
          <a:stretch>
            <a:fillRect/>
          </a:stretch>
        </p:blipFill>
        <p:spPr>
          <a:xfrm>
            <a:off x="781400" y="2350497"/>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10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10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468" name="Google Shape;468;p22"/>
          <p:cNvSpPr txBox="1">
            <a:spLocks noGrp="1"/>
          </p:cNvSpPr>
          <p:nvPr>
            <p:ph type="title"/>
          </p:nvPr>
        </p:nvSpPr>
        <p:spPr>
          <a:xfrm>
            <a:off x="838200" y="153275"/>
            <a:ext cx="10515600" cy="13257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iw-IL" b="1">
                <a:solidFill>
                  <a:schemeClr val="lt1"/>
                </a:solidFill>
                <a:latin typeface="David"/>
                <a:ea typeface="David"/>
                <a:cs typeface="David"/>
                <a:sym typeface="David"/>
              </a:rPr>
              <a:t>קריאה גלובלית - האם היא מגיעה גם אליכם?  </a:t>
            </a:r>
            <a:endParaRPr b="1">
              <a:solidFill>
                <a:schemeClr val="lt1"/>
              </a:solidFill>
              <a:latin typeface="David"/>
              <a:ea typeface="David"/>
              <a:cs typeface="David"/>
              <a:sym typeface="David"/>
            </a:endParaRPr>
          </a:p>
        </p:txBody>
      </p:sp>
      <p:sp>
        <p:nvSpPr>
          <p:cNvPr id="469" name="Google Shape;46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70" name="Google Shape;470;p22" descr="Sing for the Climate is a big singing manifestation that first took place on September 22 and 23 2012 in Belgium. More than 80.000 people in more than 180 Belgian cities and communities sang the song &quot;Do it Now&quot;, urging politicians to take more ambitious climate measures both on local, national and international level. This video is a synthesis of recordings that were made in all locations. The success of 'Sing for the Climate' proves that a mass mobilization around climate change is still possible even after the COP15 in Copenhagen. &#10;&#10;But Belgium is a small country and climate change is  global problem, which needs to be tackled on an international level. Therefore we appeal to local groups and  organizations worldwide to organize their own version of Sing for the Climate. &#10;&#10;More information, tools and support for your local action can be found on http://www.singfortheclimate.com &#10;&#10;Sing for the Climate is the culmination of three years campaigning for 'The Big Ask'. Learn all about this story in this video http://youtu.be/cg_tcJ1SgxA&#10;&#10;The song &quot;Do it now&quot; was created to the tune of the Italian protestsong &quot;Bella Ciao&quot;." title="Sing for the Climate Belgium - Final clip">
            <a:hlinkClick r:id="rId3"/>
          </p:cNvPr>
          <p:cNvPicPr preferRelativeResize="0"/>
          <p:nvPr/>
        </p:nvPicPr>
        <p:blipFill>
          <a:blip r:embed="rId4">
            <a:alphaModFix/>
          </a:blip>
          <a:stretch>
            <a:fillRect/>
          </a:stretch>
        </p:blipFill>
        <p:spPr>
          <a:xfrm>
            <a:off x="2461850" y="1260125"/>
            <a:ext cx="7612625" cy="559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79ba691e33_2_10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iw-IL" b="1"/>
              <a:t>טעימה מועידת האקלים שהתקיימה בגלזגו ב 2021</a:t>
            </a:r>
            <a:endParaRPr b="1"/>
          </a:p>
        </p:txBody>
      </p:sp>
      <p:sp>
        <p:nvSpPr>
          <p:cNvPr id="252" name="Google Shape;252;g179ba691e33_2_10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53" name="Google Shape;253;g179ba691e33_2_104" descr="היום זה מתחיל: מנהיגי העולם יתכנסו בגלזגו שבסקוטלנד ויציעו פתרונות מעשיים אל מול משבר האקלים המחריף. לדעת מומחים, מדובר בהזדמנות האחרונה לשינוי הכיוון שאליו העולם צועד: עתיד חם יותר ומסוכן יותר. ראש הממשלה בנט ייפגש בוועידה עם שורת מנהיגים, בהם ג'ונסון ומקרון, ומחר צפוי לשאת נאום שבו תוצג ההתחייבות הישראלית לעצירת פליטות גזי החממה&#10;https://bit.ly/2ZPqGMK&#10;&#10;אתם צופים בערוץ היוטיוב של ynet: עדכוני חדשות שוטפים, ראיונות מרתקים, שידורים מיוחדים, הופעות בלעדיות וכתבות מעניינות ומרגשות&#10;-&#10;-&#10;-&#10;• להרשמה לערוץ ynet ביוטיוב ◄ https://bit.ly/2U8HeXH&#10;&#10;&#10;עקבו אחרינו גם:&#10;בפייסבוק ◄ https://www.facebook.com/ynetnews&#10;&#10;&#10;באינסטגרם ◄ https://www.instagram.com/ynetgram&#10;&#10;&#10;בטוויטר ◄ https://twitter.com/ynetalerts&#10;&#10;&#10;בטלגרם ◄ https://t.me/ynetalerts" title="ועידת האקלים בגלזגו יוצאת לדרך">
            <a:hlinkClick r:id="rId3"/>
          </p:cNvPr>
          <p:cNvPicPr preferRelativeResize="0"/>
          <p:nvPr/>
        </p:nvPicPr>
        <p:blipFill>
          <a:blip r:embed="rId4">
            <a:alphaModFix/>
          </a:blip>
          <a:stretch>
            <a:fillRect/>
          </a:stretch>
        </p:blipFill>
        <p:spPr>
          <a:xfrm>
            <a:off x="3400650" y="24060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g179ba691e33_2_90"/>
          <p:cNvGrpSpPr/>
          <p:nvPr/>
        </p:nvGrpSpPr>
        <p:grpSpPr>
          <a:xfrm>
            <a:off x="3400942" y="1918621"/>
            <a:ext cx="5410446" cy="3478230"/>
            <a:chOff x="3400942" y="1653328"/>
            <a:chExt cx="5410446" cy="3478230"/>
          </a:xfrm>
        </p:grpSpPr>
        <p:sp>
          <p:nvSpPr>
            <p:cNvPr id="259" name="Google Shape;259;g179ba691e33_2_90"/>
            <p:cNvSpPr/>
            <p:nvPr/>
          </p:nvSpPr>
          <p:spPr>
            <a:xfrm>
              <a:off x="4269339" y="2521725"/>
              <a:ext cx="3673651" cy="1758351"/>
            </a:xfrm>
            <a:prstGeom prst="ellipse">
              <a:avLst/>
            </a:prstGeom>
            <a:solidFill>
              <a:srgbClr val="20124D"/>
            </a:solidFill>
            <a:ln w="12700" cap="flat" cmpd="sng">
              <a:solidFill>
                <a:srgbClr val="1C85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4500" b="1" i="0" u="none" strike="noStrike" cap="none">
                  <a:solidFill>
                    <a:schemeClr val="lt1"/>
                  </a:solidFill>
                  <a:latin typeface="David"/>
                  <a:ea typeface="David"/>
                  <a:cs typeface="David"/>
                  <a:sym typeface="David"/>
                </a:rPr>
                <a:t>ועידת האקלים</a:t>
              </a:r>
              <a:r>
                <a:rPr lang="iw-IL" sz="4000" b="1" i="0" u="none" strike="noStrike" cap="none">
                  <a:solidFill>
                    <a:schemeClr val="lt1"/>
                  </a:solidFill>
                  <a:latin typeface="David"/>
                  <a:ea typeface="David"/>
                  <a:cs typeface="David"/>
                  <a:sym typeface="David"/>
                </a:rPr>
                <a:t> </a:t>
              </a:r>
              <a:endParaRPr sz="4000" b="1" i="0" u="none" strike="noStrike" cap="none">
                <a:solidFill>
                  <a:schemeClr val="lt1"/>
                </a:solidFill>
                <a:latin typeface="David"/>
                <a:ea typeface="David"/>
                <a:cs typeface="David"/>
                <a:sym typeface="David"/>
              </a:endParaRPr>
            </a:p>
          </p:txBody>
        </p:sp>
        <p:cxnSp>
          <p:nvCxnSpPr>
            <p:cNvPr id="260" name="Google Shape;260;g179ba691e33_2_90"/>
            <p:cNvCxnSpPr/>
            <p:nvPr/>
          </p:nvCxnSpPr>
          <p:spPr>
            <a:xfrm>
              <a:off x="6105614" y="4263161"/>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1" name="Google Shape;261;g179ba691e33_2_90"/>
            <p:cNvCxnSpPr/>
            <p:nvPr/>
          </p:nvCxnSpPr>
          <p:spPr>
            <a:xfrm>
              <a:off x="4753278" y="4040454"/>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2" name="Google Shape;262;g179ba691e33_2_90"/>
            <p:cNvCxnSpPr/>
            <p:nvPr/>
          </p:nvCxnSpPr>
          <p:spPr>
            <a:xfrm>
              <a:off x="3835140" y="3000743"/>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3" name="Google Shape;263;g179ba691e33_2_90"/>
            <p:cNvCxnSpPr/>
            <p:nvPr/>
          </p:nvCxnSpPr>
          <p:spPr>
            <a:xfrm rot="10800000">
              <a:off x="8377189" y="3000743"/>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4" name="Google Shape;264;g179ba691e33_2_90"/>
            <p:cNvCxnSpPr/>
            <p:nvPr/>
          </p:nvCxnSpPr>
          <p:spPr>
            <a:xfrm rot="10800000">
              <a:off x="6105614" y="1653328"/>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5" name="Google Shape;265;g179ba691e33_2_90"/>
            <p:cNvCxnSpPr/>
            <p:nvPr/>
          </p:nvCxnSpPr>
          <p:spPr>
            <a:xfrm rot="10800000">
              <a:off x="7419142" y="1920246"/>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6" name="Google Shape;266;g179ba691e33_2_90"/>
            <p:cNvCxnSpPr/>
            <p:nvPr/>
          </p:nvCxnSpPr>
          <p:spPr>
            <a:xfrm>
              <a:off x="7419142" y="4040454"/>
              <a:ext cx="0" cy="868397"/>
            </a:xfrm>
            <a:prstGeom prst="straightConnector1">
              <a:avLst/>
            </a:prstGeom>
            <a:noFill/>
            <a:ln w="76200" cap="flat" cmpd="sng">
              <a:solidFill>
                <a:srgbClr val="1C85A2"/>
              </a:solidFill>
              <a:prstDash val="solid"/>
              <a:miter lim="800000"/>
              <a:headEnd type="none" w="sm" len="sm"/>
              <a:tailEnd type="triangle" w="med" len="med"/>
            </a:ln>
          </p:spPr>
        </p:cxnSp>
        <p:cxnSp>
          <p:nvCxnSpPr>
            <p:cNvPr id="267" name="Google Shape;267;g179ba691e33_2_90"/>
            <p:cNvCxnSpPr/>
            <p:nvPr/>
          </p:nvCxnSpPr>
          <p:spPr>
            <a:xfrm rot="10800000">
              <a:off x="4753278" y="1920246"/>
              <a:ext cx="0" cy="868397"/>
            </a:xfrm>
            <a:prstGeom prst="straightConnector1">
              <a:avLst/>
            </a:prstGeom>
            <a:noFill/>
            <a:ln w="76200" cap="flat" cmpd="sng">
              <a:solidFill>
                <a:srgbClr val="1C85A2"/>
              </a:solidFill>
              <a:prstDash val="solid"/>
              <a:miter lim="800000"/>
              <a:headEnd type="none" w="sm" len="sm"/>
              <a:tailEnd type="triangle" w="med" len="med"/>
            </a:ln>
          </p:spPr>
        </p:cxnSp>
      </p:grpSp>
      <p:sp>
        <p:nvSpPr>
          <p:cNvPr id="268" name="Google Shape;268;g179ba691e33_2_90"/>
          <p:cNvSpPr txBox="1"/>
          <p:nvPr/>
        </p:nvSpPr>
        <p:spPr>
          <a:xfrm>
            <a:off x="653825" y="157175"/>
            <a:ext cx="10795500" cy="9390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5500" b="1" i="0" u="none" strike="noStrike" cap="none">
                <a:solidFill>
                  <a:srgbClr val="980000"/>
                </a:solidFill>
                <a:latin typeface="David"/>
                <a:ea typeface="David"/>
                <a:cs typeface="David"/>
                <a:sym typeface="David"/>
              </a:rPr>
              <a:t>מה אתם יודעים על ועידת האקלים?</a:t>
            </a:r>
            <a:r>
              <a:rPr lang="iw-IL" sz="4400" b="0" i="0" u="none" strike="noStrike" cap="none">
                <a:solidFill>
                  <a:schemeClr val="dk1"/>
                </a:solidFill>
                <a:latin typeface="David"/>
                <a:ea typeface="David"/>
                <a:cs typeface="David"/>
                <a:sym typeface="David"/>
              </a:rPr>
              <a:t> </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79ba691e33_2_111"/>
          <p:cNvSpPr txBox="1"/>
          <p:nvPr/>
        </p:nvSpPr>
        <p:spPr>
          <a:xfrm>
            <a:off x="1" y="5304075"/>
            <a:ext cx="4008300" cy="16161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300" b="1" i="0" u="none" strike="noStrike" cap="none">
                <a:solidFill>
                  <a:srgbClr val="FF0000"/>
                </a:solidFill>
                <a:latin typeface="David"/>
                <a:ea typeface="David"/>
                <a:cs typeface="David"/>
                <a:sym typeface="David"/>
              </a:rPr>
              <a:t>השנה תתכנס הועידה בשארם-א-שייח' שבמצרים.</a:t>
            </a:r>
            <a:endParaRPr sz="1900" b="1">
              <a:solidFill>
                <a:srgbClr val="FF0000"/>
              </a:solidFill>
            </a:endParaRPr>
          </a:p>
        </p:txBody>
      </p:sp>
      <p:pic>
        <p:nvPicPr>
          <p:cNvPr id="274" name="Google Shape;274;g179ba691e33_2_111"/>
          <p:cNvPicPr preferRelativeResize="0"/>
          <p:nvPr/>
        </p:nvPicPr>
        <p:blipFill rotWithShape="1">
          <a:blip r:embed="rId3">
            <a:alphaModFix/>
          </a:blip>
          <a:srcRect/>
          <a:stretch/>
        </p:blipFill>
        <p:spPr>
          <a:xfrm>
            <a:off x="225268" y="0"/>
            <a:ext cx="3876675" cy="771525"/>
          </a:xfrm>
          <a:prstGeom prst="rect">
            <a:avLst/>
          </a:prstGeom>
          <a:noFill/>
          <a:ln>
            <a:noFill/>
          </a:ln>
        </p:spPr>
      </p:pic>
      <p:pic>
        <p:nvPicPr>
          <p:cNvPr id="275" name="Google Shape;275;g179ba691e33_2_111"/>
          <p:cNvPicPr preferRelativeResize="0"/>
          <p:nvPr/>
        </p:nvPicPr>
        <p:blipFill rotWithShape="1">
          <a:blip r:embed="rId4">
            <a:alphaModFix/>
          </a:blip>
          <a:srcRect/>
          <a:stretch/>
        </p:blipFill>
        <p:spPr>
          <a:xfrm rot="-5226162" flipH="1">
            <a:off x="2892354" y="118263"/>
            <a:ext cx="766771" cy="1344475"/>
          </a:xfrm>
          <a:prstGeom prst="rect">
            <a:avLst/>
          </a:prstGeom>
          <a:noFill/>
          <a:ln>
            <a:noFill/>
          </a:ln>
        </p:spPr>
      </p:pic>
      <p:sp>
        <p:nvSpPr>
          <p:cNvPr id="276" name="Google Shape;276;g179ba691e33_2_111"/>
          <p:cNvSpPr txBox="1"/>
          <p:nvPr/>
        </p:nvSpPr>
        <p:spPr>
          <a:xfrm>
            <a:off x="4051599" y="3050"/>
            <a:ext cx="8007000" cy="8310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i="0" u="none" strike="noStrike" cap="none">
                <a:solidFill>
                  <a:schemeClr val="dk1"/>
                </a:solidFill>
                <a:latin typeface="David"/>
                <a:ea typeface="David"/>
                <a:cs typeface="David"/>
                <a:sym typeface="David"/>
              </a:rPr>
              <a:t>ועידת האקלים – על קצה המזלג</a:t>
            </a:r>
            <a:endParaRPr sz="4800" b="1" i="0" u="none" strike="noStrike" cap="none">
              <a:solidFill>
                <a:schemeClr val="dk1"/>
              </a:solidFill>
              <a:latin typeface="Calibri"/>
              <a:ea typeface="Calibri"/>
              <a:cs typeface="Calibri"/>
              <a:sym typeface="Calibri"/>
            </a:endParaRPr>
          </a:p>
        </p:txBody>
      </p:sp>
      <p:pic>
        <p:nvPicPr>
          <p:cNvPr id="277" name="Google Shape;277;g179ba691e33_2_111"/>
          <p:cNvPicPr preferRelativeResize="0"/>
          <p:nvPr/>
        </p:nvPicPr>
        <p:blipFill rotWithShape="1">
          <a:blip r:embed="rId5">
            <a:alphaModFix/>
          </a:blip>
          <a:srcRect/>
          <a:stretch/>
        </p:blipFill>
        <p:spPr>
          <a:xfrm>
            <a:off x="2048675" y="834050"/>
            <a:ext cx="10143325" cy="5861225"/>
          </a:xfrm>
          <a:prstGeom prst="rect">
            <a:avLst/>
          </a:prstGeom>
          <a:noFill/>
          <a:ln>
            <a:noFill/>
          </a:ln>
        </p:spPr>
      </p:pic>
      <p:sp>
        <p:nvSpPr>
          <p:cNvPr id="278" name="Google Shape;278;g179ba691e33_2_111"/>
          <p:cNvSpPr/>
          <p:nvPr/>
        </p:nvSpPr>
        <p:spPr>
          <a:xfrm>
            <a:off x="4051612" y="3035799"/>
            <a:ext cx="851458" cy="575352"/>
          </a:xfrm>
          <a:prstGeom prst="wedgeRoundRectCallout">
            <a:avLst>
              <a:gd name="adj1" fmla="val -19662"/>
              <a:gd name="adj2" fmla="val 81533"/>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מקסיקו 2010</a:t>
            </a:r>
            <a:endParaRPr sz="1600" b="0" i="0" u="none" strike="noStrike" cap="none">
              <a:solidFill>
                <a:srgbClr val="FFFF00"/>
              </a:solidFill>
              <a:latin typeface="Calibri"/>
              <a:ea typeface="Calibri"/>
              <a:cs typeface="Calibri"/>
              <a:sym typeface="Calibri"/>
            </a:endParaRPr>
          </a:p>
        </p:txBody>
      </p:sp>
      <p:sp>
        <p:nvSpPr>
          <p:cNvPr id="279" name="Google Shape;279;g179ba691e33_2_111"/>
          <p:cNvSpPr/>
          <p:nvPr/>
        </p:nvSpPr>
        <p:spPr>
          <a:xfrm>
            <a:off x="7357871" y="4728728"/>
            <a:ext cx="851458" cy="575352"/>
          </a:xfrm>
          <a:prstGeom prst="wedgeRoundRectCallout">
            <a:avLst>
              <a:gd name="adj1" fmla="val -19662"/>
              <a:gd name="adj2" fmla="val 81533"/>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דרא"פ 2011</a:t>
            </a:r>
            <a:endParaRPr sz="1600" b="0" i="0" u="none" strike="noStrike" cap="none">
              <a:solidFill>
                <a:srgbClr val="FFFF00"/>
              </a:solidFill>
              <a:latin typeface="Calibri"/>
              <a:ea typeface="Calibri"/>
              <a:cs typeface="Calibri"/>
              <a:sym typeface="Calibri"/>
            </a:endParaRPr>
          </a:p>
        </p:txBody>
      </p:sp>
      <p:sp>
        <p:nvSpPr>
          <p:cNvPr id="280" name="Google Shape;280;g179ba691e33_2_111"/>
          <p:cNvSpPr/>
          <p:nvPr/>
        </p:nvSpPr>
        <p:spPr>
          <a:xfrm>
            <a:off x="7916389" y="2918905"/>
            <a:ext cx="851458" cy="575352"/>
          </a:xfrm>
          <a:prstGeom prst="wedgeRoundRectCallout">
            <a:avLst>
              <a:gd name="adj1" fmla="val -19662"/>
              <a:gd name="adj2" fmla="val 81533"/>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קטאר 2012</a:t>
            </a:r>
            <a:endParaRPr sz="1600" b="0" i="0" u="none" strike="noStrike" cap="none">
              <a:solidFill>
                <a:srgbClr val="FFFF00"/>
              </a:solidFill>
              <a:latin typeface="Calibri"/>
              <a:ea typeface="Calibri"/>
              <a:cs typeface="Calibri"/>
              <a:sym typeface="Calibri"/>
            </a:endParaRPr>
          </a:p>
        </p:txBody>
      </p:sp>
      <p:sp>
        <p:nvSpPr>
          <p:cNvPr id="281" name="Google Shape;281;g179ba691e33_2_111"/>
          <p:cNvSpPr/>
          <p:nvPr/>
        </p:nvSpPr>
        <p:spPr>
          <a:xfrm>
            <a:off x="7048506" y="1676925"/>
            <a:ext cx="851458" cy="775606"/>
          </a:xfrm>
          <a:prstGeom prst="wedgeRoundRectCallout">
            <a:avLst>
              <a:gd name="adj1" fmla="val -19662"/>
              <a:gd name="adj2" fmla="val 81533"/>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פולין 2013</a:t>
            </a:r>
            <a:endParaRPr/>
          </a:p>
          <a:p>
            <a:pPr marL="0" marR="0" lvl="0" indent="0" algn="ctr" rtl="1">
              <a:spcBef>
                <a:spcPts val="0"/>
              </a:spcBef>
              <a:spcAft>
                <a:spcPts val="0"/>
              </a:spcAft>
              <a:buNone/>
            </a:pPr>
            <a:endParaRPr sz="1600" b="0" i="0" u="none" strike="noStrike" cap="none">
              <a:solidFill>
                <a:srgbClr val="FFFF00"/>
              </a:solidFill>
              <a:latin typeface="Calibri"/>
              <a:ea typeface="Calibri"/>
              <a:cs typeface="Calibri"/>
              <a:sym typeface="Calibri"/>
            </a:endParaRPr>
          </a:p>
        </p:txBody>
      </p:sp>
      <p:sp>
        <p:nvSpPr>
          <p:cNvPr id="282" name="Google Shape;282;g179ba691e33_2_111"/>
          <p:cNvSpPr/>
          <p:nvPr/>
        </p:nvSpPr>
        <p:spPr>
          <a:xfrm>
            <a:off x="4466377" y="4250737"/>
            <a:ext cx="851458" cy="575352"/>
          </a:xfrm>
          <a:prstGeom prst="wedgeRoundRectCallout">
            <a:avLst>
              <a:gd name="adj1" fmla="val -19662"/>
              <a:gd name="adj2" fmla="val 81533"/>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פרו 2014</a:t>
            </a:r>
            <a:endParaRPr sz="1600" b="0" i="0" u="none" strike="noStrike" cap="none">
              <a:solidFill>
                <a:srgbClr val="FFFF00"/>
              </a:solidFill>
              <a:latin typeface="Calibri"/>
              <a:ea typeface="Calibri"/>
              <a:cs typeface="Calibri"/>
              <a:sym typeface="Calibri"/>
            </a:endParaRPr>
          </a:p>
        </p:txBody>
      </p:sp>
      <p:sp>
        <p:nvSpPr>
          <p:cNvPr id="283" name="Google Shape;283;g179ba691e33_2_111"/>
          <p:cNvSpPr/>
          <p:nvPr/>
        </p:nvSpPr>
        <p:spPr>
          <a:xfrm>
            <a:off x="6308372" y="1582431"/>
            <a:ext cx="692888" cy="575352"/>
          </a:xfrm>
          <a:prstGeom prst="wedgeRoundRectCallout">
            <a:avLst>
              <a:gd name="adj1" fmla="val 24989"/>
              <a:gd name="adj2" fmla="val 159205"/>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צרפת 2015</a:t>
            </a:r>
            <a:endParaRPr sz="1600" b="0" i="0" u="none" strike="noStrike" cap="none">
              <a:solidFill>
                <a:srgbClr val="FFFF00"/>
              </a:solidFill>
              <a:latin typeface="Calibri"/>
              <a:ea typeface="Calibri"/>
              <a:cs typeface="Calibri"/>
              <a:sym typeface="Calibri"/>
            </a:endParaRPr>
          </a:p>
        </p:txBody>
      </p:sp>
      <p:sp>
        <p:nvSpPr>
          <p:cNvPr id="284" name="Google Shape;284;g179ba691e33_2_111"/>
          <p:cNvSpPr/>
          <p:nvPr/>
        </p:nvSpPr>
        <p:spPr>
          <a:xfrm>
            <a:off x="5538777" y="3008299"/>
            <a:ext cx="851458" cy="575352"/>
          </a:xfrm>
          <a:prstGeom prst="wedgeRoundRectCallout">
            <a:avLst>
              <a:gd name="adj1" fmla="val 66737"/>
              <a:gd name="adj2" fmla="val 22980"/>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מרוקו 2016</a:t>
            </a:r>
            <a:endParaRPr sz="1600" b="0" i="0" u="none" strike="noStrike" cap="none">
              <a:solidFill>
                <a:srgbClr val="FFFF00"/>
              </a:solidFill>
              <a:latin typeface="Calibri"/>
              <a:ea typeface="Calibri"/>
              <a:cs typeface="Calibri"/>
              <a:sym typeface="Calibri"/>
            </a:endParaRPr>
          </a:p>
        </p:txBody>
      </p:sp>
      <p:sp>
        <p:nvSpPr>
          <p:cNvPr id="285" name="Google Shape;285;g179ba691e33_2_111"/>
          <p:cNvSpPr/>
          <p:nvPr/>
        </p:nvSpPr>
        <p:spPr>
          <a:xfrm>
            <a:off x="6718038" y="2918905"/>
            <a:ext cx="798106" cy="575352"/>
          </a:xfrm>
          <a:prstGeom prst="wedgeRoundRectCallout">
            <a:avLst>
              <a:gd name="adj1" fmla="val 2947"/>
              <a:gd name="adj2" fmla="val -86956"/>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גרמניה 2017</a:t>
            </a:r>
            <a:endParaRPr sz="1600" b="0" i="0" u="none" strike="noStrike" cap="none">
              <a:solidFill>
                <a:srgbClr val="FFFF00"/>
              </a:solidFill>
              <a:latin typeface="Calibri"/>
              <a:ea typeface="Calibri"/>
              <a:cs typeface="Calibri"/>
              <a:sym typeface="Calibri"/>
            </a:endParaRPr>
          </a:p>
        </p:txBody>
      </p:sp>
      <p:sp>
        <p:nvSpPr>
          <p:cNvPr id="286" name="Google Shape;286;g179ba691e33_2_111"/>
          <p:cNvSpPr/>
          <p:nvPr/>
        </p:nvSpPr>
        <p:spPr>
          <a:xfrm>
            <a:off x="5409668" y="2413534"/>
            <a:ext cx="851458" cy="575352"/>
          </a:xfrm>
          <a:prstGeom prst="wedgeRoundRectCallout">
            <a:avLst>
              <a:gd name="adj1" fmla="val 90960"/>
              <a:gd name="adj2" fmla="val 68389"/>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ספרד 2019</a:t>
            </a:r>
            <a:endParaRPr sz="1600" b="0" i="0" u="none" strike="noStrike" cap="none">
              <a:solidFill>
                <a:srgbClr val="FFFF00"/>
              </a:solidFill>
              <a:latin typeface="Calibri"/>
              <a:ea typeface="Calibri"/>
              <a:cs typeface="Calibri"/>
              <a:sym typeface="Calibri"/>
            </a:endParaRPr>
          </a:p>
        </p:txBody>
      </p:sp>
      <p:sp>
        <p:nvSpPr>
          <p:cNvPr id="287" name="Google Shape;287;g179ba691e33_2_111"/>
          <p:cNvSpPr/>
          <p:nvPr/>
        </p:nvSpPr>
        <p:spPr>
          <a:xfrm>
            <a:off x="5196371" y="1568884"/>
            <a:ext cx="928117" cy="575352"/>
          </a:xfrm>
          <a:prstGeom prst="wedgeRoundRectCallout">
            <a:avLst>
              <a:gd name="adj1" fmla="val 103305"/>
              <a:gd name="adj2" fmla="val 106627"/>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סקוטלנד 2021</a:t>
            </a:r>
            <a:endParaRPr sz="1600" b="0" i="0" u="none" strike="noStrike" cap="none">
              <a:solidFill>
                <a:srgbClr val="FFFF00"/>
              </a:solidFill>
              <a:latin typeface="Calibri"/>
              <a:ea typeface="Calibri"/>
              <a:cs typeface="Calibri"/>
              <a:sym typeface="Calibri"/>
            </a:endParaRPr>
          </a:p>
        </p:txBody>
      </p:sp>
      <p:sp>
        <p:nvSpPr>
          <p:cNvPr id="288" name="Google Shape;288;g179ba691e33_2_111"/>
          <p:cNvSpPr/>
          <p:nvPr/>
        </p:nvSpPr>
        <p:spPr>
          <a:xfrm>
            <a:off x="6745538" y="3675385"/>
            <a:ext cx="928117" cy="575352"/>
          </a:xfrm>
          <a:prstGeom prst="wedgeRoundRectCallout">
            <a:avLst>
              <a:gd name="adj1" fmla="val 52193"/>
              <a:gd name="adj2" fmla="val -76201"/>
              <a:gd name="adj3"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1E4E79"/>
                </a:solidFill>
                <a:latin typeface="Calibri"/>
                <a:ea typeface="Calibri"/>
                <a:cs typeface="Calibri"/>
                <a:sym typeface="Calibri"/>
              </a:rPr>
              <a:t>מצרים 2022</a:t>
            </a:r>
            <a:endParaRPr sz="1600" b="0" i="0" u="none" strike="noStrike" cap="none">
              <a:solidFill>
                <a:srgbClr val="1E4E79"/>
              </a:solidFill>
              <a:latin typeface="Calibri"/>
              <a:ea typeface="Calibri"/>
              <a:cs typeface="Calibri"/>
              <a:sym typeface="Calibri"/>
            </a:endParaRPr>
          </a:p>
        </p:txBody>
      </p:sp>
      <p:sp>
        <p:nvSpPr>
          <p:cNvPr id="289" name="Google Shape;289;g179ba691e33_2_111"/>
          <p:cNvSpPr txBox="1"/>
          <p:nvPr/>
        </p:nvSpPr>
        <p:spPr>
          <a:xfrm>
            <a:off x="-53900" y="2984950"/>
            <a:ext cx="4066500" cy="24321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800" b="1" i="0" u="none" strike="noStrike" cap="none">
                <a:solidFill>
                  <a:schemeClr val="dk1"/>
                </a:solidFill>
                <a:latin typeface="David"/>
                <a:ea typeface="David"/>
                <a:cs typeface="David"/>
                <a:sym typeface="David"/>
              </a:rPr>
              <a:t>ועידת האקלים מתכנסת מדי שנה, מאז 2010, במקומות שונ</a:t>
            </a:r>
            <a:r>
              <a:rPr lang="iw-IL" sz="3800" b="1">
                <a:solidFill>
                  <a:schemeClr val="dk1"/>
                </a:solidFill>
                <a:latin typeface="David"/>
                <a:ea typeface="David"/>
                <a:cs typeface="David"/>
                <a:sym typeface="David"/>
              </a:rPr>
              <a:t>ים</a:t>
            </a:r>
            <a:r>
              <a:rPr lang="iw-IL" sz="3800" b="1" i="0" u="none" strike="noStrike" cap="none">
                <a:solidFill>
                  <a:schemeClr val="dk1"/>
                </a:solidFill>
                <a:latin typeface="David"/>
                <a:ea typeface="David"/>
                <a:cs typeface="David"/>
                <a:sym typeface="David"/>
              </a:rPr>
              <a:t> בעולם. </a:t>
            </a:r>
            <a:endParaRPr sz="2400" b="1"/>
          </a:p>
        </p:txBody>
      </p:sp>
      <p:sp>
        <p:nvSpPr>
          <p:cNvPr id="290" name="Google Shape;290;g179ba691e33_2_111"/>
          <p:cNvSpPr/>
          <p:nvPr/>
        </p:nvSpPr>
        <p:spPr>
          <a:xfrm>
            <a:off x="7039636" y="1803995"/>
            <a:ext cx="851458" cy="775606"/>
          </a:xfrm>
          <a:prstGeom prst="wedgeRoundRectCallout">
            <a:avLst>
              <a:gd name="adj1" fmla="val -19662"/>
              <a:gd name="adj2" fmla="val 81533"/>
              <a:gd name="adj3" fmla="val 16667"/>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         , 2018</a:t>
            </a:r>
            <a:endParaRPr sz="1600" b="0" i="0" u="none" strike="noStrike" cap="none">
              <a:solidFill>
                <a:srgbClr val="FFFF00"/>
              </a:solidFill>
              <a:latin typeface="Calibri"/>
              <a:ea typeface="Calibri"/>
              <a:cs typeface="Calibri"/>
              <a:sym typeface="Calibri"/>
            </a:endParaRPr>
          </a:p>
        </p:txBody>
      </p:sp>
      <p:grpSp>
        <p:nvGrpSpPr>
          <p:cNvPr id="291" name="Google Shape;291;g179ba691e33_2_111"/>
          <p:cNvGrpSpPr/>
          <p:nvPr/>
        </p:nvGrpSpPr>
        <p:grpSpPr>
          <a:xfrm>
            <a:off x="843153" y="1143745"/>
            <a:ext cx="864412" cy="1722314"/>
            <a:chOff x="843153" y="1143745"/>
            <a:chExt cx="864412" cy="1722314"/>
          </a:xfrm>
        </p:grpSpPr>
        <p:sp>
          <p:nvSpPr>
            <p:cNvPr id="292" name="Google Shape;292;g179ba691e33_2_111"/>
            <p:cNvSpPr/>
            <p:nvPr/>
          </p:nvSpPr>
          <p:spPr>
            <a:xfrm>
              <a:off x="856107" y="1143745"/>
              <a:ext cx="851458" cy="575352"/>
            </a:xfrm>
            <a:prstGeom prst="wedgeRoundRectCallout">
              <a:avLst>
                <a:gd name="adj1" fmla="val -22219"/>
                <a:gd name="adj2" fmla="val 126941"/>
                <a:gd name="adj3"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600" b="0" i="0" u="none" strike="noStrike" cap="none">
                  <a:solidFill>
                    <a:srgbClr val="FFFF00"/>
                  </a:solidFill>
                  <a:latin typeface="Calibri"/>
                  <a:ea typeface="Calibri"/>
                  <a:cs typeface="Calibri"/>
                  <a:sym typeface="Calibri"/>
                </a:rPr>
                <a:t>2020</a:t>
              </a:r>
              <a:endParaRPr sz="1600" b="0" i="0" u="none" strike="noStrike" cap="none">
                <a:solidFill>
                  <a:srgbClr val="FFFF00"/>
                </a:solidFill>
                <a:latin typeface="Calibri"/>
                <a:ea typeface="Calibri"/>
                <a:cs typeface="Calibri"/>
                <a:sym typeface="Calibri"/>
              </a:endParaRPr>
            </a:p>
          </p:txBody>
        </p:sp>
        <p:sp>
          <p:nvSpPr>
            <p:cNvPr id="293" name="Google Shape;293;g179ba691e33_2_111"/>
            <p:cNvSpPr/>
            <p:nvPr/>
          </p:nvSpPr>
          <p:spPr>
            <a:xfrm>
              <a:off x="843153" y="2157783"/>
              <a:ext cx="438683" cy="708276"/>
            </a:xfrm>
            <a:prstGeom prst="roundRect">
              <a:avLst>
                <a:gd name="adj" fmla="val 16667"/>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4800" b="0" i="0" u="none" strike="noStrike" cap="none">
                  <a:solidFill>
                    <a:srgbClr val="FFFF00"/>
                  </a:solidFill>
                  <a:latin typeface="David"/>
                  <a:ea typeface="David"/>
                  <a:cs typeface="David"/>
                  <a:sym typeface="David"/>
                </a:rPr>
                <a:t>?</a:t>
              </a:r>
              <a:endParaRPr sz="4800" b="0" i="0" u="none" strike="noStrike" cap="none">
                <a:solidFill>
                  <a:srgbClr val="FFFF00"/>
                </a:solidFill>
                <a:latin typeface="David"/>
                <a:ea typeface="David"/>
                <a:cs typeface="David"/>
                <a:sym typeface="Davi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79"/>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500"/>
                                  </p:stCondLst>
                                  <p:childTnLst>
                                    <p:set>
                                      <p:cBhvr>
                                        <p:cTn id="11" dur="1" fill="hold">
                                          <p:stCondLst>
                                            <p:cond delay="0"/>
                                          </p:stCondLst>
                                        </p:cTn>
                                        <p:tgtEl>
                                          <p:spTgt spid="280"/>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500"/>
                                  </p:stCondLst>
                                  <p:childTnLst>
                                    <p:set>
                                      <p:cBhvr>
                                        <p:cTn id="14" dur="1" fill="hold">
                                          <p:stCondLst>
                                            <p:cond delay="0"/>
                                          </p:stCondLst>
                                        </p:cTn>
                                        <p:tgtEl>
                                          <p:spTgt spid="281"/>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500"/>
                                  </p:stCondLst>
                                  <p:childTnLst>
                                    <p:set>
                                      <p:cBhvr>
                                        <p:cTn id="17" dur="1" fill="hold">
                                          <p:stCondLst>
                                            <p:cond delay="0"/>
                                          </p:stCondLst>
                                        </p:cTn>
                                        <p:tgtEl>
                                          <p:spTgt spid="282"/>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500"/>
                                  </p:stCondLst>
                                  <p:childTnLst>
                                    <p:set>
                                      <p:cBhvr>
                                        <p:cTn id="20" dur="1" fill="hold">
                                          <p:stCondLst>
                                            <p:cond delay="0"/>
                                          </p:stCondLst>
                                        </p:cTn>
                                        <p:tgtEl>
                                          <p:spTgt spid="28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500"/>
                                  </p:stCondLst>
                                  <p:childTnLst>
                                    <p:set>
                                      <p:cBhvr>
                                        <p:cTn id="23" dur="1" fill="hold">
                                          <p:stCondLst>
                                            <p:cond delay="0"/>
                                          </p:stCondLst>
                                        </p:cTn>
                                        <p:tgtEl>
                                          <p:spTgt spid="284"/>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500"/>
                                  </p:stCondLst>
                                  <p:childTnLst>
                                    <p:set>
                                      <p:cBhvr>
                                        <p:cTn id="26" dur="1" fill="hold">
                                          <p:stCondLst>
                                            <p:cond delay="0"/>
                                          </p:stCondLst>
                                        </p:cTn>
                                        <p:tgtEl>
                                          <p:spTgt spid="285"/>
                                        </p:tgtEl>
                                        <p:attrNameLst>
                                          <p:attrName>style.visibility</p:attrName>
                                        </p:attrNameLst>
                                      </p:cBhvr>
                                      <p:to>
                                        <p:strVal val="visible"/>
                                      </p:to>
                                    </p:set>
                                  </p:childTnLst>
                                </p:cTn>
                              </p:par>
                            </p:childTnLst>
                          </p:cTn>
                        </p:par>
                        <p:par>
                          <p:cTn id="27" fill="hold">
                            <p:stCondLst>
                              <p:cond delay="7"/>
                            </p:stCondLst>
                            <p:childTnLst>
                              <p:par>
                                <p:cTn id="28" presetID="1" presetClass="entr" presetSubtype="0" fill="hold" nodeType="afterEffect">
                                  <p:stCondLst>
                                    <p:cond delay="500"/>
                                  </p:stCondLst>
                                  <p:childTnLst>
                                    <p:set>
                                      <p:cBhvr>
                                        <p:cTn id="29" dur="1" fill="hold">
                                          <p:stCondLst>
                                            <p:cond delay="0"/>
                                          </p:stCondLst>
                                        </p:cTn>
                                        <p:tgtEl>
                                          <p:spTgt spid="290"/>
                                        </p:tgtEl>
                                        <p:attrNameLst>
                                          <p:attrName>style.visibility</p:attrName>
                                        </p:attrNameLst>
                                      </p:cBhvr>
                                      <p:to>
                                        <p:strVal val="visible"/>
                                      </p:to>
                                    </p:set>
                                  </p:childTnLst>
                                </p:cTn>
                              </p:par>
                            </p:childTnLst>
                          </p:cTn>
                        </p:par>
                        <p:par>
                          <p:cTn id="30" fill="hold">
                            <p:stCondLst>
                              <p:cond delay="8"/>
                            </p:stCondLst>
                            <p:childTnLst>
                              <p:par>
                                <p:cTn id="31" presetID="1" presetClass="entr" presetSubtype="0" fill="hold" nodeType="afterEffect">
                                  <p:stCondLst>
                                    <p:cond delay="500"/>
                                  </p:stCondLst>
                                  <p:childTnLst>
                                    <p:set>
                                      <p:cBhvr>
                                        <p:cTn id="32" dur="1" fill="hold">
                                          <p:stCondLst>
                                            <p:cond delay="0"/>
                                          </p:stCondLst>
                                        </p:cTn>
                                        <p:tgtEl>
                                          <p:spTgt spid="286"/>
                                        </p:tgtEl>
                                        <p:attrNameLst>
                                          <p:attrName>style.visibility</p:attrName>
                                        </p:attrNameLst>
                                      </p:cBhvr>
                                      <p:to>
                                        <p:strVal val="visible"/>
                                      </p:to>
                                    </p:set>
                                  </p:childTnLst>
                                </p:cTn>
                              </p:par>
                            </p:childTnLst>
                          </p:cTn>
                        </p:par>
                        <p:par>
                          <p:cTn id="33" fill="hold">
                            <p:stCondLst>
                              <p:cond delay="9"/>
                            </p:stCondLst>
                            <p:childTnLst>
                              <p:par>
                                <p:cTn id="34" presetID="1" presetClass="entr" presetSubtype="0" fill="hold" nodeType="afterEffect">
                                  <p:stCondLst>
                                    <p:cond delay="500"/>
                                  </p:stCondLst>
                                  <p:childTnLst>
                                    <p:set>
                                      <p:cBhvr>
                                        <p:cTn id="35" dur="1" fill="hold">
                                          <p:stCondLst>
                                            <p:cond delay="0"/>
                                          </p:stCondLst>
                                        </p:cTn>
                                        <p:tgtEl>
                                          <p:spTgt spid="287"/>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500"/>
                                  </p:stCondLst>
                                  <p:childTnLst>
                                    <p:set>
                                      <p:cBhvr>
                                        <p:cTn id="38" dur="1" fill="hold">
                                          <p:stCondLst>
                                            <p:cond delay="0"/>
                                          </p:stCondLst>
                                        </p:cTn>
                                        <p:tgtEl>
                                          <p:spTgt spid="2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3"/>
                                        </p:tgtEl>
                                        <p:attrNameLst>
                                          <p:attrName>style.visibility</p:attrName>
                                        </p:attrNameLst>
                                      </p:cBhvr>
                                      <p:to>
                                        <p:strVal val="visible"/>
                                      </p:to>
                                    </p:set>
                                  </p:childTnLst>
                                </p:cTn>
                              </p:par>
                              <p:par>
                                <p:cTn id="43" presetID="1" presetClass="entr" presetSubtype="0" fill="hold" nodeType="withEffect">
                                  <p:stCondLst>
                                    <p:cond delay="500"/>
                                  </p:stCondLst>
                                  <p:childTnLst>
                                    <p:set>
                                      <p:cBhvr>
                                        <p:cTn id="44"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79ba691e33_2_135"/>
          <p:cNvSpPr txBox="1"/>
          <p:nvPr/>
        </p:nvSpPr>
        <p:spPr>
          <a:xfrm>
            <a:off x="66800" y="845825"/>
            <a:ext cx="11991900" cy="54336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500" b="1" i="0" u="sng" strike="noStrike" cap="none">
                <a:solidFill>
                  <a:srgbClr val="FF0000"/>
                </a:solidFill>
                <a:latin typeface="David"/>
                <a:ea typeface="David"/>
                <a:cs typeface="David"/>
                <a:sym typeface="David"/>
              </a:rPr>
              <a:t>המטרות</a:t>
            </a:r>
            <a:r>
              <a:rPr lang="iw-IL" sz="4100" b="1" i="0" u="none" strike="noStrike" cap="none">
                <a:solidFill>
                  <a:srgbClr val="FF0000"/>
                </a:solidFill>
                <a:latin typeface="David"/>
                <a:ea typeface="David"/>
                <a:cs typeface="David"/>
                <a:sym typeface="David"/>
              </a:rPr>
              <a:t>:</a:t>
            </a:r>
            <a:endParaRPr sz="4100" b="1" i="0" u="none" strike="noStrike" cap="none">
              <a:solidFill>
                <a:srgbClr val="FF0000"/>
              </a:solidFill>
              <a:latin typeface="David"/>
              <a:ea typeface="David"/>
              <a:cs typeface="David"/>
              <a:sym typeface="David"/>
            </a:endParaRPr>
          </a:p>
          <a:p>
            <a:pPr marL="0" marR="0" lvl="0" indent="0" algn="r" rtl="1">
              <a:spcBef>
                <a:spcPts val="0"/>
              </a:spcBef>
              <a:spcAft>
                <a:spcPts val="0"/>
              </a:spcAft>
              <a:buNone/>
            </a:pPr>
            <a:endParaRPr sz="1500" b="1">
              <a:solidFill>
                <a:schemeClr val="dk1"/>
              </a:solidFill>
              <a:latin typeface="David"/>
              <a:ea typeface="David"/>
              <a:cs typeface="David"/>
              <a:sym typeface="David"/>
            </a:endParaRPr>
          </a:p>
          <a:p>
            <a:pPr marL="457200" marR="0" lvl="0" indent="-539750" algn="r" rtl="1">
              <a:spcBef>
                <a:spcPts val="0"/>
              </a:spcBef>
              <a:spcAft>
                <a:spcPts val="0"/>
              </a:spcAft>
              <a:buClr>
                <a:schemeClr val="dk1"/>
              </a:buClr>
              <a:buSzPts val="4100"/>
              <a:buFont typeface="David"/>
              <a:buChar char="-"/>
            </a:pPr>
            <a:r>
              <a:rPr lang="iw-IL" sz="4100" b="1" i="0" u="none" strike="noStrike" cap="none">
                <a:solidFill>
                  <a:schemeClr val="dk1"/>
                </a:solidFill>
                <a:latin typeface="David"/>
                <a:ea typeface="David"/>
                <a:cs typeface="David"/>
                <a:sym typeface="David"/>
              </a:rPr>
              <a:t>לתמוך בהגשמת היעד של </a:t>
            </a:r>
            <a:r>
              <a:rPr lang="iw-IL" sz="4100" b="1" i="0" u="none" strike="noStrike" cap="none">
                <a:solidFill>
                  <a:srgbClr val="FF0000"/>
                </a:solidFill>
                <a:latin typeface="David"/>
                <a:ea typeface="David"/>
                <a:cs typeface="David"/>
                <a:sym typeface="David"/>
              </a:rPr>
              <a:t>"אפס פליטות נטו"</a:t>
            </a:r>
            <a:r>
              <a:rPr lang="iw-IL" sz="4100" b="1" i="0" u="none" strike="noStrike" cap="none">
                <a:solidFill>
                  <a:schemeClr val="dk1"/>
                </a:solidFill>
                <a:latin typeface="David"/>
                <a:ea typeface="David"/>
                <a:cs typeface="David"/>
                <a:sym typeface="David"/>
              </a:rPr>
              <a:t> של גזי חממה, בתחומי האנרגיה, התעשייה, התחבורה וניהול משאבי הטבע. </a:t>
            </a:r>
            <a:endParaRPr sz="4100" b="1" i="0" u="none" strike="noStrike" cap="none">
              <a:solidFill>
                <a:schemeClr val="dk1"/>
              </a:solidFill>
              <a:latin typeface="David"/>
              <a:ea typeface="David"/>
              <a:cs typeface="David"/>
              <a:sym typeface="David"/>
            </a:endParaRPr>
          </a:p>
          <a:p>
            <a:pPr marL="457200" marR="0" lvl="0" indent="-539750" algn="r" rtl="1">
              <a:spcBef>
                <a:spcPts val="0"/>
              </a:spcBef>
              <a:spcAft>
                <a:spcPts val="0"/>
              </a:spcAft>
              <a:buClr>
                <a:schemeClr val="dk1"/>
              </a:buClr>
              <a:buSzPts val="4100"/>
              <a:buFont typeface="David"/>
              <a:buChar char="-"/>
            </a:pPr>
            <a:r>
              <a:rPr lang="iw-IL" sz="4100" b="1" i="0" u="none" strike="noStrike" cap="none">
                <a:solidFill>
                  <a:schemeClr val="dk1"/>
                </a:solidFill>
                <a:latin typeface="David"/>
                <a:ea typeface="David"/>
                <a:cs typeface="David"/>
                <a:sym typeface="David"/>
              </a:rPr>
              <a:t>ליצור פתרונות "מהשטח" </a:t>
            </a:r>
            <a:endParaRPr sz="4100" b="1" i="0" u="none" strike="noStrike" cap="none">
              <a:solidFill>
                <a:schemeClr val="dk1"/>
              </a:solidFill>
              <a:latin typeface="David"/>
              <a:ea typeface="David"/>
              <a:cs typeface="David"/>
              <a:sym typeface="David"/>
            </a:endParaRPr>
          </a:p>
          <a:p>
            <a:pPr marL="0" marR="0" lvl="0" indent="0" algn="r" rtl="1">
              <a:spcBef>
                <a:spcPts val="0"/>
              </a:spcBef>
              <a:spcAft>
                <a:spcPts val="0"/>
              </a:spcAft>
              <a:buNone/>
            </a:pPr>
            <a:r>
              <a:rPr lang="iw-IL" sz="4100" b="1" i="0" u="none" strike="noStrike" cap="none">
                <a:solidFill>
                  <a:schemeClr val="dk1"/>
                </a:solidFill>
                <a:latin typeface="David"/>
                <a:ea typeface="David"/>
                <a:cs typeface="David"/>
                <a:sym typeface="David"/>
              </a:rPr>
              <a:t>באמצעות שיתופי פעולה </a:t>
            </a:r>
            <a:endParaRPr sz="4100" b="1" i="0" u="none" strike="noStrike" cap="none">
              <a:solidFill>
                <a:schemeClr val="dk1"/>
              </a:solidFill>
              <a:latin typeface="David"/>
              <a:ea typeface="David"/>
              <a:cs typeface="David"/>
              <a:sym typeface="David"/>
            </a:endParaRPr>
          </a:p>
          <a:p>
            <a:pPr marL="0" marR="0" lvl="0" indent="0" algn="r" rtl="1">
              <a:spcBef>
                <a:spcPts val="0"/>
              </a:spcBef>
              <a:spcAft>
                <a:spcPts val="0"/>
              </a:spcAft>
              <a:buNone/>
            </a:pPr>
            <a:r>
              <a:rPr lang="iw-IL" sz="4100" b="1" i="0" u="none" strike="noStrike" cap="none">
                <a:solidFill>
                  <a:schemeClr val="dk1"/>
                </a:solidFill>
                <a:latin typeface="David"/>
                <a:ea typeface="David"/>
                <a:cs typeface="David"/>
                <a:sym typeface="David"/>
              </a:rPr>
              <a:t>חדשניים ומתקדמים בין המגזר </a:t>
            </a:r>
            <a:endParaRPr sz="4100" b="1" i="0" u="none" strike="noStrike" cap="none">
              <a:solidFill>
                <a:schemeClr val="dk1"/>
              </a:solidFill>
              <a:latin typeface="David"/>
              <a:ea typeface="David"/>
              <a:cs typeface="David"/>
              <a:sym typeface="David"/>
            </a:endParaRPr>
          </a:p>
          <a:p>
            <a:pPr marL="0" marR="0" lvl="0" indent="0" algn="r" rtl="1">
              <a:spcBef>
                <a:spcPts val="0"/>
              </a:spcBef>
              <a:spcAft>
                <a:spcPts val="0"/>
              </a:spcAft>
              <a:buNone/>
            </a:pPr>
            <a:r>
              <a:rPr lang="iw-IL" sz="4100" b="1" i="0" u="none" strike="noStrike" cap="none">
                <a:solidFill>
                  <a:schemeClr val="dk1"/>
                </a:solidFill>
                <a:latin typeface="David"/>
                <a:ea typeface="David"/>
                <a:cs typeface="David"/>
                <a:sym typeface="David"/>
              </a:rPr>
              <a:t>הציבורי והפרטי.</a:t>
            </a:r>
            <a:endParaRPr sz="2700" b="1"/>
          </a:p>
        </p:txBody>
      </p:sp>
      <p:pic>
        <p:nvPicPr>
          <p:cNvPr id="299" name="Google Shape;299;g179ba691e33_2_135"/>
          <p:cNvPicPr preferRelativeResize="0"/>
          <p:nvPr/>
        </p:nvPicPr>
        <p:blipFill rotWithShape="1">
          <a:blip r:embed="rId3">
            <a:alphaModFix/>
          </a:blip>
          <a:srcRect/>
          <a:stretch/>
        </p:blipFill>
        <p:spPr>
          <a:xfrm>
            <a:off x="66800" y="3152925"/>
            <a:ext cx="5556173" cy="3705075"/>
          </a:xfrm>
          <a:prstGeom prst="rect">
            <a:avLst/>
          </a:prstGeom>
          <a:noFill/>
          <a:ln>
            <a:noFill/>
          </a:ln>
        </p:spPr>
      </p:pic>
      <p:pic>
        <p:nvPicPr>
          <p:cNvPr id="300" name="Google Shape;300;g179ba691e33_2_135"/>
          <p:cNvPicPr preferRelativeResize="0"/>
          <p:nvPr/>
        </p:nvPicPr>
        <p:blipFill rotWithShape="1">
          <a:blip r:embed="rId4">
            <a:alphaModFix/>
          </a:blip>
          <a:srcRect/>
          <a:stretch/>
        </p:blipFill>
        <p:spPr>
          <a:xfrm>
            <a:off x="225268" y="0"/>
            <a:ext cx="3876675" cy="771525"/>
          </a:xfrm>
          <a:prstGeom prst="rect">
            <a:avLst/>
          </a:prstGeom>
          <a:noFill/>
          <a:ln>
            <a:noFill/>
          </a:ln>
        </p:spPr>
      </p:pic>
      <p:pic>
        <p:nvPicPr>
          <p:cNvPr id="301" name="Google Shape;301;g179ba691e33_2_135"/>
          <p:cNvPicPr preferRelativeResize="0"/>
          <p:nvPr/>
        </p:nvPicPr>
        <p:blipFill rotWithShape="1">
          <a:blip r:embed="rId5">
            <a:alphaModFix/>
          </a:blip>
          <a:srcRect/>
          <a:stretch/>
        </p:blipFill>
        <p:spPr>
          <a:xfrm rot="-5226162" flipH="1">
            <a:off x="2892354" y="118263"/>
            <a:ext cx="766771" cy="1344475"/>
          </a:xfrm>
          <a:prstGeom prst="rect">
            <a:avLst/>
          </a:prstGeom>
          <a:noFill/>
          <a:ln>
            <a:noFill/>
          </a:ln>
        </p:spPr>
      </p:pic>
      <p:sp>
        <p:nvSpPr>
          <p:cNvPr id="302" name="Google Shape;302;g179ba691e33_2_135"/>
          <p:cNvSpPr txBox="1"/>
          <p:nvPr/>
        </p:nvSpPr>
        <p:spPr>
          <a:xfrm>
            <a:off x="4101949" y="3050"/>
            <a:ext cx="7956600" cy="800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600" b="1" i="0" u="none" strike="noStrike" cap="none">
                <a:solidFill>
                  <a:schemeClr val="dk1"/>
                </a:solidFill>
                <a:latin typeface="David"/>
                <a:ea typeface="David"/>
                <a:cs typeface="David"/>
                <a:sym typeface="David"/>
              </a:rPr>
              <a:t>ועידת האקלים – על קצה המזלג</a:t>
            </a:r>
            <a:endParaRPr sz="4600" b="1" i="0" u="none" strike="noStrike" cap="none">
              <a:solidFill>
                <a:schemeClr val="dk1"/>
              </a:solidFill>
              <a:latin typeface="Calibri"/>
              <a:ea typeface="Calibri"/>
              <a:cs typeface="Calibri"/>
              <a:sym typeface="Calibri"/>
            </a:endParaRPr>
          </a:p>
        </p:txBody>
      </p:sp>
      <p:cxnSp>
        <p:nvCxnSpPr>
          <p:cNvPr id="303" name="Google Shape;303;g179ba691e33_2_135"/>
          <p:cNvCxnSpPr/>
          <p:nvPr/>
        </p:nvCxnSpPr>
        <p:spPr>
          <a:xfrm flipH="1">
            <a:off x="2979506" y="4859676"/>
            <a:ext cx="1387011" cy="1489753"/>
          </a:xfrm>
          <a:prstGeom prst="straightConnector1">
            <a:avLst/>
          </a:prstGeom>
          <a:noFill/>
          <a:ln w="76200" cap="flat" cmpd="sng">
            <a:solidFill>
              <a:srgbClr val="FF0000"/>
            </a:solidFill>
            <a:prstDash val="solid"/>
            <a:miter lim="800000"/>
            <a:headEnd type="none" w="sm" len="sm"/>
            <a:tailEnd type="none" w="sm" len="sm"/>
          </a:ln>
        </p:spPr>
      </p:cxnSp>
      <p:cxnSp>
        <p:nvCxnSpPr>
          <p:cNvPr id="304" name="Google Shape;304;g179ba691e33_2_135"/>
          <p:cNvCxnSpPr/>
          <p:nvPr/>
        </p:nvCxnSpPr>
        <p:spPr>
          <a:xfrm>
            <a:off x="3121632" y="4642207"/>
            <a:ext cx="1387011" cy="1489753"/>
          </a:xfrm>
          <a:prstGeom prst="straightConnector1">
            <a:avLst/>
          </a:prstGeom>
          <a:noFill/>
          <a:ln w="76200" cap="flat" cmpd="sng">
            <a:solidFill>
              <a:srgbClr val="FF0000"/>
            </a:solidFill>
            <a:prstDash val="solid"/>
            <a:miter lim="800000"/>
            <a:headEnd type="none" w="sm" len="sm"/>
            <a:tailEnd type="none" w="sm" len="sm"/>
          </a:ln>
        </p:spPr>
      </p:cxnSp>
      <p:cxnSp>
        <p:nvCxnSpPr>
          <p:cNvPr id="305" name="Google Shape;305;g179ba691e33_2_135"/>
          <p:cNvCxnSpPr/>
          <p:nvPr/>
        </p:nvCxnSpPr>
        <p:spPr>
          <a:xfrm flipH="1">
            <a:off x="1450368" y="3897330"/>
            <a:ext cx="1387011" cy="1489753"/>
          </a:xfrm>
          <a:prstGeom prst="straightConnector1">
            <a:avLst/>
          </a:prstGeom>
          <a:noFill/>
          <a:ln w="76200" cap="flat" cmpd="sng">
            <a:solidFill>
              <a:srgbClr val="FF0000"/>
            </a:solidFill>
            <a:prstDash val="solid"/>
            <a:miter lim="800000"/>
            <a:headEnd type="none" w="sm" len="sm"/>
            <a:tailEnd type="none" w="sm" len="sm"/>
          </a:ln>
        </p:spPr>
      </p:cxnSp>
      <p:cxnSp>
        <p:nvCxnSpPr>
          <p:cNvPr id="306" name="Google Shape;306;g179ba691e33_2_135"/>
          <p:cNvCxnSpPr/>
          <p:nvPr/>
        </p:nvCxnSpPr>
        <p:spPr>
          <a:xfrm>
            <a:off x="1308241" y="3887912"/>
            <a:ext cx="1387011" cy="1489753"/>
          </a:xfrm>
          <a:prstGeom prst="straightConnector1">
            <a:avLst/>
          </a:prstGeom>
          <a:noFill/>
          <a:ln w="76200" cap="flat" cmpd="sng">
            <a:solidFill>
              <a:srgbClr val="FF0000"/>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79ba691e33_2_147"/>
          <p:cNvSpPr txBox="1"/>
          <p:nvPr/>
        </p:nvSpPr>
        <p:spPr>
          <a:xfrm>
            <a:off x="0" y="856125"/>
            <a:ext cx="11932200" cy="15699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200" b="1" i="0" u="none" strike="noStrike" cap="none">
                <a:solidFill>
                  <a:srgbClr val="0000FF"/>
                </a:solidFill>
                <a:latin typeface="David"/>
                <a:ea typeface="David"/>
                <a:cs typeface="David"/>
                <a:sym typeface="David"/>
              </a:rPr>
              <a:t>"הפאנל הבין ממשלתי לשינוי האקלים" (IPCC) הוא גוף בינלאומי רחב, בו פועלים כ-80 מדענים ואנשי צוות נוספים, בשלוש "קבוצות עבודה".           הפאנל בוחן את:</a:t>
            </a:r>
            <a:endParaRPr sz="1800" b="1">
              <a:solidFill>
                <a:srgbClr val="0000FF"/>
              </a:solidFill>
            </a:endParaRPr>
          </a:p>
        </p:txBody>
      </p:sp>
      <p:pic>
        <p:nvPicPr>
          <p:cNvPr id="313" name="Google Shape;313;g179ba691e33_2_147"/>
          <p:cNvPicPr preferRelativeResize="0"/>
          <p:nvPr/>
        </p:nvPicPr>
        <p:blipFill rotWithShape="1">
          <a:blip r:embed="rId3">
            <a:alphaModFix/>
          </a:blip>
          <a:srcRect/>
          <a:stretch/>
        </p:blipFill>
        <p:spPr>
          <a:xfrm>
            <a:off x="102750" y="2103250"/>
            <a:ext cx="5898000" cy="4574575"/>
          </a:xfrm>
          <a:prstGeom prst="rect">
            <a:avLst/>
          </a:prstGeom>
          <a:noFill/>
          <a:ln>
            <a:noFill/>
          </a:ln>
        </p:spPr>
      </p:pic>
      <p:sp>
        <p:nvSpPr>
          <p:cNvPr id="314" name="Google Shape;314;g179ba691e33_2_147"/>
          <p:cNvSpPr txBox="1"/>
          <p:nvPr/>
        </p:nvSpPr>
        <p:spPr>
          <a:xfrm>
            <a:off x="2011900" y="86688"/>
            <a:ext cx="8177131" cy="76944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400" b="1" i="0" u="none" strike="noStrike" cap="none">
                <a:solidFill>
                  <a:schemeClr val="dk1"/>
                </a:solidFill>
                <a:latin typeface="David"/>
                <a:ea typeface="David"/>
                <a:cs typeface="David"/>
                <a:sym typeface="David"/>
              </a:rPr>
              <a:t>ברקע ועידת האקלים – דו"חות IPCC</a:t>
            </a:r>
            <a:endParaRPr sz="4400" b="1" i="0" u="none" strike="noStrike" cap="none">
              <a:solidFill>
                <a:schemeClr val="dk1"/>
              </a:solidFill>
              <a:latin typeface="Calibri"/>
              <a:ea typeface="Calibri"/>
              <a:cs typeface="Calibri"/>
              <a:sym typeface="Calibri"/>
            </a:endParaRPr>
          </a:p>
        </p:txBody>
      </p:sp>
      <p:sp>
        <p:nvSpPr>
          <p:cNvPr id="315" name="Google Shape;315;g179ba691e33_2_147"/>
          <p:cNvSpPr txBox="1"/>
          <p:nvPr/>
        </p:nvSpPr>
        <p:spPr>
          <a:xfrm>
            <a:off x="6146099" y="2426025"/>
            <a:ext cx="5786100" cy="4402200"/>
          </a:xfrm>
          <a:prstGeom prst="rect">
            <a:avLst/>
          </a:prstGeom>
          <a:noFill/>
          <a:ln>
            <a:noFill/>
          </a:ln>
        </p:spPr>
        <p:txBody>
          <a:bodyPr spcFirstLastPara="1" wrap="square" lIns="91425" tIns="45700" rIns="91425" bIns="45700" anchor="t" anchorCtr="0">
            <a:spAutoFit/>
          </a:bodyPr>
          <a:lstStyle/>
          <a:p>
            <a:pPr marL="457200" marR="0" lvl="0" indent="-501650" algn="r" rtl="1">
              <a:spcBef>
                <a:spcPts val="0"/>
              </a:spcBef>
              <a:spcAft>
                <a:spcPts val="0"/>
              </a:spcAft>
              <a:buClr>
                <a:schemeClr val="dk1"/>
              </a:buClr>
              <a:buSzPts val="3500"/>
              <a:buFont typeface="David"/>
              <a:buChar char="-"/>
            </a:pPr>
            <a:r>
              <a:rPr lang="iw-IL" sz="3500" b="1" i="0" u="none" strike="noStrike" cap="none">
                <a:solidFill>
                  <a:schemeClr val="dk1"/>
                </a:solidFill>
                <a:latin typeface="David"/>
                <a:ea typeface="David"/>
                <a:cs typeface="David"/>
                <a:sym typeface="David"/>
              </a:rPr>
              <a:t>שינויי האקלים</a:t>
            </a:r>
            <a:endParaRPr sz="2100" b="1"/>
          </a:p>
          <a:p>
            <a:pPr marL="457200" marR="0" lvl="0" indent="-501650" algn="r" rtl="1">
              <a:spcBef>
                <a:spcPts val="0"/>
              </a:spcBef>
              <a:spcAft>
                <a:spcPts val="0"/>
              </a:spcAft>
              <a:buClr>
                <a:schemeClr val="dk1"/>
              </a:buClr>
              <a:buSzPts val="3500"/>
              <a:buFont typeface="David"/>
              <a:buChar char="-"/>
            </a:pPr>
            <a:r>
              <a:rPr lang="iw-IL" sz="3500" b="1" i="0" u="none" strike="noStrike" cap="none">
                <a:solidFill>
                  <a:schemeClr val="dk1"/>
                </a:solidFill>
                <a:latin typeface="David"/>
                <a:ea typeface="David"/>
                <a:cs typeface="David"/>
                <a:sym typeface="David"/>
              </a:rPr>
              <a:t>מעורבות האדם בגרימתם</a:t>
            </a:r>
            <a:endParaRPr sz="2100" b="1"/>
          </a:p>
          <a:p>
            <a:pPr marL="457200" marR="0" lvl="0" indent="-501650" algn="r" rtl="1">
              <a:spcBef>
                <a:spcPts val="0"/>
              </a:spcBef>
              <a:spcAft>
                <a:spcPts val="0"/>
              </a:spcAft>
              <a:buClr>
                <a:schemeClr val="dk1"/>
              </a:buClr>
              <a:buSzPts val="3500"/>
              <a:buFont typeface="David"/>
              <a:buChar char="-"/>
            </a:pPr>
            <a:r>
              <a:rPr lang="iw-IL" sz="3500" b="1" i="0" u="none" strike="noStrike" cap="none">
                <a:solidFill>
                  <a:schemeClr val="dk1"/>
                </a:solidFill>
                <a:latin typeface="David"/>
                <a:ea typeface="David"/>
                <a:cs typeface="David"/>
                <a:sym typeface="David"/>
              </a:rPr>
              <a:t>גבולות ההסתגלות וההתאמות של מערכות טבעיות וחברות אנושיות</a:t>
            </a:r>
            <a:endParaRPr sz="2100" b="1"/>
          </a:p>
          <a:p>
            <a:pPr marL="457200" marR="0" lvl="0" indent="-501650" algn="r" rtl="1">
              <a:spcBef>
                <a:spcPts val="0"/>
              </a:spcBef>
              <a:spcAft>
                <a:spcPts val="0"/>
              </a:spcAft>
              <a:buClr>
                <a:schemeClr val="dk1"/>
              </a:buClr>
              <a:buSzPts val="3500"/>
              <a:buFont typeface="David"/>
              <a:buChar char="-"/>
            </a:pPr>
            <a:r>
              <a:rPr lang="iw-IL" sz="3500" b="1" i="0" u="none" strike="noStrike" cap="none">
                <a:solidFill>
                  <a:schemeClr val="dk1"/>
                </a:solidFill>
                <a:latin typeface="David"/>
                <a:ea typeface="David"/>
                <a:cs typeface="David"/>
                <a:sym typeface="David"/>
              </a:rPr>
              <a:t>דרכי ההתמודדות האפשריות, בדגש על הפחתת הפליטה של גזי חממה</a:t>
            </a:r>
            <a:endParaRPr sz="2800" b="0" i="0" u="none" strike="noStrike" cap="none">
              <a:solidFill>
                <a:schemeClr val="dk1"/>
              </a:solidFill>
              <a:latin typeface="David"/>
              <a:ea typeface="David"/>
              <a:cs typeface="David"/>
              <a:sym typeface="Davi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179ba691e33_2_155"/>
          <p:cNvPicPr preferRelativeResize="0"/>
          <p:nvPr/>
        </p:nvPicPr>
        <p:blipFill rotWithShape="1">
          <a:blip r:embed="rId3">
            <a:alphaModFix/>
          </a:blip>
          <a:srcRect l="24331" r="24547"/>
          <a:stretch/>
        </p:blipFill>
        <p:spPr>
          <a:xfrm>
            <a:off x="1" y="0"/>
            <a:ext cx="2115344" cy="1469571"/>
          </a:xfrm>
          <a:prstGeom prst="rect">
            <a:avLst/>
          </a:prstGeom>
          <a:noFill/>
          <a:ln>
            <a:noFill/>
          </a:ln>
        </p:spPr>
      </p:pic>
      <p:sp>
        <p:nvSpPr>
          <p:cNvPr id="321" name="Google Shape;321;g179ba691e33_2_155"/>
          <p:cNvSpPr txBox="1"/>
          <p:nvPr/>
        </p:nvSpPr>
        <p:spPr>
          <a:xfrm>
            <a:off x="4053775" y="770550"/>
            <a:ext cx="7866000" cy="1477500"/>
          </a:xfrm>
          <a:prstGeom prst="rect">
            <a:avLst/>
          </a:prstGeom>
          <a:solidFill>
            <a:srgbClr val="FFF2CC"/>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000" b="1" i="0" u="none" strike="noStrike" cap="none">
                <a:solidFill>
                  <a:schemeClr val="dk1"/>
                </a:solidFill>
                <a:latin typeface="David"/>
                <a:ea typeface="David"/>
                <a:cs typeface="David"/>
                <a:sym typeface="David"/>
              </a:rPr>
              <a:t>ההתחממות העולמית היא עובדה ברורה וקיימת. כל אחד משלושת העשורים האחרונים היה חם יותר על פני כדה"א מאלה שקדמו לו מאז החלו המדידות. </a:t>
            </a:r>
            <a:endParaRPr sz="3000" b="1" i="0" u="none" strike="noStrike" cap="none">
              <a:solidFill>
                <a:schemeClr val="dk1"/>
              </a:solidFill>
              <a:latin typeface="David"/>
              <a:ea typeface="David"/>
              <a:cs typeface="David"/>
              <a:sym typeface="David"/>
            </a:endParaRPr>
          </a:p>
        </p:txBody>
      </p:sp>
      <p:sp>
        <p:nvSpPr>
          <p:cNvPr id="322" name="Google Shape;322;g179ba691e33_2_155"/>
          <p:cNvSpPr txBox="1"/>
          <p:nvPr/>
        </p:nvSpPr>
        <p:spPr>
          <a:xfrm>
            <a:off x="102750" y="2317663"/>
            <a:ext cx="6986400" cy="2062500"/>
          </a:xfrm>
          <a:prstGeom prst="rect">
            <a:avLst/>
          </a:prstGeom>
          <a:solidFill>
            <a:srgbClr val="FFE599"/>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200" b="1" i="0" u="none" strike="noStrike" cap="none">
                <a:solidFill>
                  <a:schemeClr val="dk1"/>
                </a:solidFill>
                <a:latin typeface="David"/>
                <a:ea typeface="David"/>
                <a:cs typeface="David"/>
                <a:sym typeface="David"/>
              </a:rPr>
              <a:t>פעילות האדם היא הגורם המרכזי להתחממות האקלים, לפחות ב-70 השנים האחרונות. פעילות זו הביאה להתחממות שלא נראתה על כדה"א אלפי שנים</a:t>
            </a:r>
            <a:r>
              <a:rPr lang="iw-IL" sz="2800" b="0" i="0" u="none" strike="noStrike" cap="none">
                <a:solidFill>
                  <a:schemeClr val="dk1"/>
                </a:solidFill>
                <a:latin typeface="David"/>
                <a:ea typeface="David"/>
                <a:cs typeface="David"/>
                <a:sym typeface="David"/>
              </a:rPr>
              <a:t>.</a:t>
            </a:r>
            <a:endParaRPr/>
          </a:p>
        </p:txBody>
      </p:sp>
      <p:sp>
        <p:nvSpPr>
          <p:cNvPr id="323" name="Google Shape;323;g179ba691e33_2_155"/>
          <p:cNvSpPr txBox="1"/>
          <p:nvPr/>
        </p:nvSpPr>
        <p:spPr>
          <a:xfrm>
            <a:off x="2599650" y="4523925"/>
            <a:ext cx="7829400" cy="2616600"/>
          </a:xfrm>
          <a:prstGeom prst="rect">
            <a:avLst/>
          </a:prstGeom>
          <a:solidFill>
            <a:srgbClr val="C9DAF8"/>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i="0" u="none" strike="noStrike" cap="none">
                <a:solidFill>
                  <a:schemeClr val="dk1"/>
                </a:solidFill>
                <a:latin typeface="David"/>
                <a:ea typeface="David"/>
                <a:cs typeface="David"/>
                <a:sym typeface="David"/>
              </a:rPr>
              <a:t>בנוסף להשלכות על מזג האוויר, איכות הסביבה, החי והצומח, יש לשינוי האקלים השפעה משמעותיות על כלל החברה האנושית (כולל זמינות מי-שתיה ומזון), וארגון הבריאות העולמי הכריז שהוא גורם סיכון מרכזי לבריאות הציבור כבר כיום.</a:t>
            </a:r>
            <a:r>
              <a:rPr lang="iw-IL" sz="2800" b="0" i="0" u="none" strike="noStrike" cap="none">
                <a:solidFill>
                  <a:schemeClr val="dk1"/>
                </a:solidFill>
                <a:latin typeface="David"/>
                <a:ea typeface="David"/>
                <a:cs typeface="David"/>
                <a:sym typeface="David"/>
              </a:rPr>
              <a:t> </a:t>
            </a:r>
            <a:r>
              <a:rPr lang="iw-IL" sz="2400" b="0" i="0" u="sng" strike="noStrike" cap="none">
                <a:solidFill>
                  <a:schemeClr val="hlink"/>
                </a:solidFill>
                <a:latin typeface="David"/>
                <a:ea typeface="David"/>
                <a:cs typeface="David"/>
                <a:sym typeface="David"/>
                <a:hlinkClick r:id="rId4"/>
              </a:rPr>
              <a:t>h</a:t>
            </a:r>
            <a:r>
              <a:rPr lang="iw-IL" sz="2400" u="sng">
                <a:solidFill>
                  <a:schemeClr val="hlink"/>
                </a:solidFill>
                <a:latin typeface="David"/>
                <a:ea typeface="David"/>
                <a:cs typeface="David"/>
                <a:sym typeface="David"/>
                <a:hlinkClick r:id="rId4"/>
              </a:rPr>
              <a:t>ttps://www.youtube.com/watch?v=roYHpWnQv2s</a:t>
            </a:r>
            <a:endParaRPr sz="1000"/>
          </a:p>
        </p:txBody>
      </p:sp>
      <p:sp>
        <p:nvSpPr>
          <p:cNvPr id="324" name="Google Shape;324;g179ba691e33_2_155"/>
          <p:cNvSpPr txBox="1"/>
          <p:nvPr/>
        </p:nvSpPr>
        <p:spPr>
          <a:xfrm>
            <a:off x="2115350" y="124225"/>
            <a:ext cx="9915300" cy="6465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3600" b="1" i="0" u="none" strike="noStrike" cap="none">
                <a:solidFill>
                  <a:srgbClr val="FF0000"/>
                </a:solidFill>
                <a:latin typeface="David"/>
                <a:ea typeface="David"/>
                <a:cs typeface="David"/>
                <a:sym typeface="David"/>
              </a:rPr>
              <a:t>בין היתר קובעים הדו"חות באופן חד-משמעי כי:</a:t>
            </a:r>
            <a:endParaRPr b="1"/>
          </a:p>
        </p:txBody>
      </p:sp>
      <p:pic>
        <p:nvPicPr>
          <p:cNvPr id="325" name="Google Shape;325;g179ba691e33_2_155"/>
          <p:cNvPicPr preferRelativeResize="0"/>
          <p:nvPr/>
        </p:nvPicPr>
        <p:blipFill rotWithShape="1">
          <a:blip r:embed="rId5">
            <a:alphaModFix/>
          </a:blip>
          <a:srcRect l="16371" t="26696" r="19052" b="7417"/>
          <a:stretch/>
        </p:blipFill>
        <p:spPr>
          <a:xfrm>
            <a:off x="102750" y="0"/>
            <a:ext cx="2759600" cy="2121326"/>
          </a:xfrm>
          <a:prstGeom prst="rect">
            <a:avLst/>
          </a:prstGeom>
          <a:noFill/>
          <a:ln>
            <a:noFill/>
          </a:ln>
        </p:spPr>
      </p:pic>
      <p:pic>
        <p:nvPicPr>
          <p:cNvPr id="326" name="Google Shape;326;g179ba691e33_2_155"/>
          <p:cNvPicPr preferRelativeResize="0"/>
          <p:nvPr/>
        </p:nvPicPr>
        <p:blipFill rotWithShape="1">
          <a:blip r:embed="rId6">
            <a:alphaModFix/>
          </a:blip>
          <a:srcRect/>
          <a:stretch/>
        </p:blipFill>
        <p:spPr>
          <a:xfrm>
            <a:off x="7698876" y="2254275"/>
            <a:ext cx="4220900" cy="2349450"/>
          </a:xfrm>
          <a:prstGeom prst="rect">
            <a:avLst/>
          </a:prstGeom>
          <a:noFill/>
          <a:ln>
            <a:noFill/>
          </a:ln>
        </p:spPr>
      </p:pic>
      <p:pic>
        <p:nvPicPr>
          <p:cNvPr id="327" name="Google Shape;327;g179ba691e33_2_155"/>
          <p:cNvPicPr preferRelativeResize="0"/>
          <p:nvPr/>
        </p:nvPicPr>
        <p:blipFill rotWithShape="1">
          <a:blip r:embed="rId7">
            <a:alphaModFix/>
          </a:blip>
          <a:srcRect/>
          <a:stretch/>
        </p:blipFill>
        <p:spPr>
          <a:xfrm>
            <a:off x="-261525" y="4523925"/>
            <a:ext cx="3123876" cy="212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8"/>
          <p:cNvSpPr txBox="1">
            <a:spLocks noGrp="1"/>
          </p:cNvSpPr>
          <p:nvPr>
            <p:ph type="title"/>
          </p:nvPr>
        </p:nvSpPr>
        <p:spPr>
          <a:xfrm>
            <a:off x="291300" y="4669825"/>
            <a:ext cx="11609400" cy="2013900"/>
          </a:xfrm>
          <a:prstGeom prst="rect">
            <a:avLst/>
          </a:prstGeom>
          <a:solidFill>
            <a:srgbClr val="EFEFEF"/>
          </a:solid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C55A11"/>
              </a:buClr>
              <a:buSzPct val="88789"/>
              <a:buFont typeface="David"/>
              <a:buNone/>
            </a:pPr>
            <a:r>
              <a:rPr lang="iw-IL" sz="4955" b="1">
                <a:solidFill>
                  <a:srgbClr val="FF0000"/>
                </a:solidFill>
                <a:latin typeface="David"/>
                <a:ea typeface="David"/>
                <a:cs typeface="David"/>
                <a:sym typeface="David"/>
              </a:rPr>
              <a:t>האם על ישראל לפצות מדינות מתפתחות כמו מצרים בגין פגיעה משמעותית כתוצאה משינוי אקלים?</a:t>
            </a:r>
            <a:br>
              <a:rPr lang="iw-IL" sz="4955" b="1">
                <a:solidFill>
                  <a:srgbClr val="FF0000"/>
                </a:solidFill>
                <a:latin typeface="David"/>
                <a:ea typeface="David"/>
                <a:cs typeface="David"/>
                <a:sym typeface="David"/>
              </a:rPr>
            </a:br>
            <a:r>
              <a:rPr lang="iw-IL" sz="4955" b="1">
                <a:solidFill>
                  <a:srgbClr val="FF0000"/>
                </a:solidFill>
                <a:latin typeface="David"/>
                <a:ea typeface="David"/>
                <a:cs typeface="David"/>
                <a:sym typeface="David"/>
              </a:rPr>
              <a:t>מה דעתך?</a:t>
            </a:r>
            <a:endParaRPr sz="4955" b="1">
              <a:solidFill>
                <a:srgbClr val="FF0000"/>
              </a:solidFill>
              <a:latin typeface="David"/>
              <a:ea typeface="David"/>
              <a:cs typeface="David"/>
              <a:sym typeface="David"/>
            </a:endParaRPr>
          </a:p>
        </p:txBody>
      </p:sp>
      <p:sp>
        <p:nvSpPr>
          <p:cNvPr id="333" name="Google Shape;333;p8"/>
          <p:cNvSpPr txBox="1">
            <a:spLocks noGrp="1"/>
          </p:cNvSpPr>
          <p:nvPr>
            <p:ph type="body" idx="1"/>
          </p:nvPr>
        </p:nvSpPr>
        <p:spPr>
          <a:xfrm>
            <a:off x="291300" y="121125"/>
            <a:ext cx="11609400" cy="4368600"/>
          </a:xfrm>
          <a:prstGeom prst="rect">
            <a:avLst/>
          </a:prstGeom>
          <a:solidFill>
            <a:srgbClr val="FFF2CC"/>
          </a:solid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2800"/>
              <a:buNone/>
            </a:pPr>
            <a:r>
              <a:rPr lang="iw-IL" sz="4100" b="1">
                <a:latin typeface="David"/>
                <a:ea typeface="David"/>
                <a:cs typeface="David"/>
                <a:sym typeface="David"/>
              </a:rPr>
              <a:t>מצרים מעוניינת להעלות בוועידה את הנושאים החשובים-יותר למדינות יבשת אפריקה: טענתם של המדינות המתפתחות היא שעל המדינות העשירות (המפותחות) לפצות אותן על נזקי האקלים שנגרמו כתוצאה מפליטת גזי החממה שלהם, ולסייע להן כספית בכדי שתוכלנה להתמודד עם המשבר האקלימי. </a:t>
            </a:r>
            <a:endParaRPr sz="4100" b="1">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מסך רחב</PresentationFormat>
  <Paragraphs>129</Paragraphs>
  <Slides>23</Slides>
  <Notes>23</Notes>
  <HiddenSlides>0</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23</vt:i4>
      </vt:variant>
    </vt:vector>
  </HeadingPairs>
  <TitlesOfParts>
    <vt:vector size="30" baseType="lpstr">
      <vt:lpstr>Arial</vt:lpstr>
      <vt:lpstr>Calibri</vt:lpstr>
      <vt:lpstr>David</vt:lpstr>
      <vt:lpstr>Times New Roman</vt:lpstr>
      <vt:lpstr>Office Theme</vt:lpstr>
      <vt:lpstr>Office Theme</vt:lpstr>
      <vt:lpstr>Office Theme</vt:lpstr>
      <vt:lpstr>מצגת של PowerPoint‏</vt:lpstr>
      <vt:lpstr>מצגת של PowerPoint‏</vt:lpstr>
      <vt:lpstr>טעימה מועידת האקלים שהתקיימה בגלזגו ב 2021</vt:lpstr>
      <vt:lpstr>מצגת של PowerPoint‏</vt:lpstr>
      <vt:lpstr>מצגת של PowerPoint‏</vt:lpstr>
      <vt:lpstr>מצגת של PowerPoint‏</vt:lpstr>
      <vt:lpstr>מצגת של PowerPoint‏</vt:lpstr>
      <vt:lpstr>מצגת של PowerPoint‏</vt:lpstr>
      <vt:lpstr>האם על ישראל לפצות מדינות מתפתחות כמו מצרים בגין פגיעה משמעותית כתוצאה משינוי אקלים? מה דעתך?</vt:lpstr>
      <vt:lpstr>האם יש פער בין מדינות/ מגזרים שונים באחריות למצב ובהתמודדות עמו ?   עולם מתפתח  מול   מפותח  צעירים ונוער  מול    מבוגרים עשירים  מול   עניים מרכז   מול   פריפריה (גלעין שוליים) אזורי סיכון מוגבר  מול   אזורים עם סיכון מופחת האם יש דוגמאות נוספות ?</vt:lpstr>
      <vt:lpstr>פליטות CO2   של שש המדינות המובילות לנפש (מימין)  ובהיקף אבסולוטי (משמאל), 1990 - 2019</vt:lpstr>
      <vt:lpstr>האם ישראל מדינה מפותחת? נמק  באיזו מידה תורמת ישראל למצב בהשוואה למדינות אחרות?  האם יש משמעות לפליטת גזי החממה של ישראל על המדינה שלנו? על העולם?  באיזה אופן ישראל יכולה לתרום להתמודדות העולמית עם שינויי אקלים? מהם המשאבים שיש בידינו?   היעזרו בסרטון המצורף    </vt:lpstr>
      <vt:lpstr>משימה מספר 3: פגיעוּת המדינות השונות </vt:lpstr>
      <vt:lpstr>מצגת של PowerPoint‏</vt:lpstr>
      <vt:lpstr>משימה מספר  4: עוני אקלימי - אי שוויון בישראל   </vt:lpstr>
      <vt:lpstr>באיזו מידה תפגע ישראל מהמצב?</vt:lpstr>
      <vt:lpstr>האם על ישראל לפצות מדינות מתפתחות כמו מצרים בגין פגיעה משמעותית כתוצאה משינויי אקלים? מה דעתכם?</vt:lpstr>
      <vt:lpstr>מה חשוב שהמנהיגים שלנו יקדמו בוועידה בשארם ?   נסחו וכתבו להם בקשה אחת לפחות </vt:lpstr>
      <vt:lpstr>      מוזמנים להצטרף לנציג שלנו בוועידה בקישור שכאן</vt:lpstr>
      <vt:lpstr>מצגת של PowerPoint‏</vt:lpstr>
      <vt:lpstr>מצגת של PowerPoint‏</vt:lpstr>
      <vt:lpstr>מצגת של PowerPoint‏</vt:lpstr>
      <vt:lpstr>קריאה גלובלית - האם היא מגיעה גם אליכם?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Dikla Gish</dc:creator>
  <cp:lastModifiedBy>רונית נעמן נאמן</cp:lastModifiedBy>
  <cp:revision>1</cp:revision>
  <dcterms:created xsi:type="dcterms:W3CDTF">2022-10-13T08:30:24Z</dcterms:created>
  <dcterms:modified xsi:type="dcterms:W3CDTF">2022-12-26T05:39:59Z</dcterms:modified>
</cp:coreProperties>
</file>