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4"/>
  </p:notesMasterIdLst>
  <p:sldIdLst>
    <p:sldId id="256" r:id="rId3"/>
    <p:sldId id="260" r:id="rId4"/>
    <p:sldId id="258" r:id="rId5"/>
    <p:sldId id="259" r:id="rId6"/>
    <p:sldId id="261" r:id="rId7"/>
    <p:sldId id="263" r:id="rId8"/>
    <p:sldId id="266" r:id="rId9"/>
    <p:sldId id="271" r:id="rId10"/>
    <p:sldId id="274" r:id="rId11"/>
    <p:sldId id="284" r:id="rId12"/>
    <p:sldId id="276" r:id="rId13"/>
    <p:sldId id="277" r:id="rId14"/>
    <p:sldId id="278" r:id="rId15"/>
    <p:sldId id="288" r:id="rId16"/>
    <p:sldId id="279" r:id="rId17"/>
    <p:sldId id="283" r:id="rId18"/>
    <p:sldId id="285" r:id="rId19"/>
    <p:sldId id="286" r:id="rId20"/>
    <p:sldId id="287" r:id="rId21"/>
    <p:sldId id="280" r:id="rId22"/>
    <p:sldId id="289"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39" autoAdjust="0"/>
    <p:restoredTop sz="94671" autoAdjust="0"/>
  </p:normalViewPr>
  <p:slideViewPr>
    <p:cSldViewPr snapToGrid="0">
      <p:cViewPr varScale="1">
        <p:scale>
          <a:sx n="62" d="100"/>
          <a:sy n="62" d="100"/>
        </p:scale>
        <p:origin x="-84"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EED1D1F-E63F-45D5-8AD4-5D4CAD6FC46A}" type="datetimeFigureOut">
              <a:rPr lang="he-IL" smtClean="0"/>
              <a:t>ז'/אב/תשע"ז</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76B441-35D6-48AF-878A-B7614130D5B5}" type="slidenum">
              <a:rPr lang="he-IL" smtClean="0"/>
              <a:t>‹#›</a:t>
            </a:fld>
            <a:endParaRPr lang="he-IL"/>
          </a:p>
        </p:txBody>
      </p:sp>
    </p:spTree>
    <p:extLst>
      <p:ext uri="{BB962C8B-B14F-4D97-AF65-F5344CB8AC3E}">
        <p14:creationId xmlns:p14="http://schemas.microsoft.com/office/powerpoint/2010/main" val="10950517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4776B441-35D6-48AF-878A-B7614130D5B5}" type="slidenum">
              <a:rPr lang="he-IL" smtClean="0"/>
              <a:t>5</a:t>
            </a:fld>
            <a:endParaRPr lang="he-IL"/>
          </a:p>
        </p:txBody>
      </p:sp>
    </p:spTree>
    <p:extLst>
      <p:ext uri="{BB962C8B-B14F-4D97-AF65-F5344CB8AC3E}">
        <p14:creationId xmlns:p14="http://schemas.microsoft.com/office/powerpoint/2010/main" val="317197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9E063AC7-8467-4852-9D96-963DAF24DD31}" type="datetime8">
              <a:rPr lang="he-IL" smtClean="0"/>
              <a:t>30 יולי 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115129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4B529EF-9626-4CDC-B836-FF8A6F6680DF}" type="datetime8">
              <a:rPr lang="he-IL" smtClean="0"/>
              <a:t>30 יולי 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195594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7F4AE93-0853-4663-98B1-B31B47498030}" type="datetime8">
              <a:rPr lang="he-IL" smtClean="0"/>
              <a:t>30 יולי 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183741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BB8B77EC-094C-417B-9687-69F9C9101187}" type="datetime8">
              <a:rPr lang="he-IL" smtClean="0">
                <a:solidFill>
                  <a:prstClr val="black">
                    <a:tint val="75000"/>
                  </a:prstClr>
                </a:solidFill>
              </a:rPr>
              <a:t>30 יולי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513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A1E2280-3A49-4CD6-8EC8-45FB89DCC001}" type="datetime8">
              <a:rPr lang="he-IL" smtClean="0">
                <a:solidFill>
                  <a:prstClr val="black">
                    <a:tint val="75000"/>
                  </a:prstClr>
                </a:solidFill>
              </a:rPr>
              <a:t>30 יולי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04610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A718D-D835-4ACA-849D-3AA8AC252799}" type="datetime8">
              <a:rPr lang="he-IL" smtClean="0">
                <a:solidFill>
                  <a:prstClr val="black">
                    <a:tint val="75000"/>
                  </a:prstClr>
                </a:solidFill>
              </a:rPr>
              <a:t>30 יולי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6956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E3149FE2-0C44-48DF-947F-F23C85C3D3D9}" type="datetime8">
              <a:rPr lang="he-IL" smtClean="0">
                <a:solidFill>
                  <a:prstClr val="black">
                    <a:tint val="75000"/>
                  </a:prstClr>
                </a:solidFill>
              </a:rPr>
              <a:t>30 יולי 17</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8888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2E33AAF5-CAED-483C-9CFF-BC28928E7A6A}" type="datetime8">
              <a:rPr lang="he-IL" smtClean="0">
                <a:solidFill>
                  <a:prstClr val="black">
                    <a:tint val="75000"/>
                  </a:prstClr>
                </a:solidFill>
              </a:rPr>
              <a:t>30 יולי 17</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02015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6ADA30F9-5ACA-44E0-86B7-F4034D6D13F2}" type="datetime8">
              <a:rPr lang="he-IL" smtClean="0">
                <a:solidFill>
                  <a:prstClr val="black">
                    <a:tint val="75000"/>
                  </a:prstClr>
                </a:solidFill>
              </a:rPr>
              <a:t>30 יולי 17</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01728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541CC-9A0F-4628-9304-B87521880702}" type="datetime8">
              <a:rPr lang="he-IL" smtClean="0">
                <a:solidFill>
                  <a:prstClr val="black">
                    <a:tint val="75000"/>
                  </a:prstClr>
                </a:solidFill>
              </a:rPr>
              <a:t>30 יולי 17</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15675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BCD78-3851-4BAA-A6DA-C6DAE9552ED2}" type="datetime8">
              <a:rPr lang="he-IL" smtClean="0">
                <a:solidFill>
                  <a:prstClr val="black">
                    <a:tint val="75000"/>
                  </a:prstClr>
                </a:solidFill>
              </a:rPr>
              <a:t>30 יולי 17</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6919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F717A94-888E-425E-A43C-DDF983DE6B88}" type="datetime8">
              <a:rPr lang="he-IL" smtClean="0"/>
              <a:t>30 יולי 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228754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8D2E8-309E-4F03-B665-D3E68BA033F7}" type="datetime8">
              <a:rPr lang="he-IL" smtClean="0">
                <a:solidFill>
                  <a:prstClr val="black">
                    <a:tint val="75000"/>
                  </a:prstClr>
                </a:solidFill>
              </a:rPr>
              <a:t>30 יולי 17</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244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42D23134-CCD4-49B7-B4EF-6F7D33614C1E}" type="datetime8">
              <a:rPr lang="he-IL" smtClean="0">
                <a:solidFill>
                  <a:prstClr val="black">
                    <a:tint val="75000"/>
                  </a:prstClr>
                </a:solidFill>
              </a:rPr>
              <a:t>30 יולי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0560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56FAA98A-4D02-4885-8DA4-8BF5EA90B622}" type="datetime8">
              <a:rPr lang="he-IL" smtClean="0">
                <a:solidFill>
                  <a:prstClr val="black">
                    <a:tint val="75000"/>
                  </a:prstClr>
                </a:solidFill>
              </a:rPr>
              <a:t>30 יולי 17</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8667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9CA28AB-83D1-4F7E-9AF9-D83AC85376DB}" type="datetime8">
              <a:rPr lang="he-IL" smtClean="0"/>
              <a:t>30 יולי 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100544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065215EA-A8FC-4E7A-B5C6-46BDCF7AA9A7}" type="datetime8">
              <a:rPr lang="he-IL" smtClean="0"/>
              <a:t>30 יולי 17</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404513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0BFF8BC-8ABC-4EF4-88CB-929D37BD1F58}" type="datetime8">
              <a:rPr lang="he-IL" smtClean="0"/>
              <a:t>30 יולי 17</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404048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7C9D253-0F34-4A27-9CD6-4991D80E1621}" type="datetime8">
              <a:rPr lang="he-IL" smtClean="0"/>
              <a:t>30 יולי 17</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298031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81A3A0D-B2D0-4AB7-8E59-8DDBC949243E}" type="datetime8">
              <a:rPr lang="he-IL" smtClean="0"/>
              <a:t>30 יולי 17</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29896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436949A-B80B-4F6F-9815-D22888A54153}" type="datetime8">
              <a:rPr lang="he-IL" smtClean="0"/>
              <a:t>30 יולי 17</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29398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F54AA4B-3905-4A8E-9992-D0C07016530D}" type="datetime8">
              <a:rPr lang="he-IL" smtClean="0"/>
              <a:t>30 יולי 17</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0C41153-0987-407A-8DFD-108A736614EC}" type="slidenum">
              <a:rPr lang="he-IL" smtClean="0"/>
              <a:t>‹#›</a:t>
            </a:fld>
            <a:endParaRPr lang="he-IL"/>
          </a:p>
        </p:txBody>
      </p:sp>
    </p:spTree>
    <p:extLst>
      <p:ext uri="{BB962C8B-B14F-4D97-AF65-F5344CB8AC3E}">
        <p14:creationId xmlns:p14="http://schemas.microsoft.com/office/powerpoint/2010/main" val="125966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6E8B381-CEF1-4EF8-A228-03669AB7E07A}" type="datetime8">
              <a:rPr lang="he-IL" smtClean="0"/>
              <a:t>30 יולי 17</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0C41153-0987-407A-8DFD-108A736614EC}" type="slidenum">
              <a:rPr lang="he-IL" smtClean="0"/>
              <a:t>‹#›</a:t>
            </a:fld>
            <a:endParaRPr lang="he-IL"/>
          </a:p>
        </p:txBody>
      </p:sp>
    </p:spTree>
    <p:extLst>
      <p:ext uri="{BB962C8B-B14F-4D97-AF65-F5344CB8AC3E}">
        <p14:creationId xmlns:p14="http://schemas.microsoft.com/office/powerpoint/2010/main" val="1904395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F81F297-141C-44BA-ADF2-58EC23F4A747}" type="datetime8">
              <a:rPr lang="he-IL" smtClean="0">
                <a:solidFill>
                  <a:prstClr val="black">
                    <a:tint val="75000"/>
                  </a:prstClr>
                </a:solidFill>
              </a:rPr>
              <a:t>30 יולי 17</a:t>
            </a:fld>
            <a:endParaRPr lang="he-IL">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55803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ethiostruggle.com/page8.asp"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he.wikipedia.org/wiki/%D7%9B%D7%95%D7%97_%D7%92%D7%93%D7%A2%D7%95%D7%9F"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
            <a:ext cx="12192000" cy="685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ctrTitle"/>
          </p:nvPr>
        </p:nvSpPr>
        <p:spPr>
          <a:xfrm>
            <a:off x="2360645" y="1188191"/>
            <a:ext cx="7470710" cy="782003"/>
          </a:xfrm>
        </p:spPr>
        <p:txBody>
          <a:bodyPr>
            <a:normAutofit fontScale="90000"/>
          </a:bodyPr>
          <a:lstStyle/>
          <a:p>
            <a:r>
              <a:rPr lang="he-IL" b="1" dirty="0" smtClean="0">
                <a:solidFill>
                  <a:srgbClr val="FF0000"/>
                </a:solidFill>
              </a:rPr>
              <a:t>ראשית הציונות </a:t>
            </a:r>
            <a:endParaRPr lang="he-IL" b="1"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110" y="2370553"/>
            <a:ext cx="6246198" cy="361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485266" y="1765772"/>
            <a:ext cx="3234520" cy="604781"/>
          </a:xfrm>
          <a:prstGeom prst="rect">
            <a:avLst/>
          </a:prstGeom>
          <a:noFill/>
        </p:spPr>
        <p:txBody>
          <a:bodyPr wrap="square" rtlCol="1">
            <a:spAutoFit/>
          </a:bodyPr>
          <a:lstStyle/>
          <a:p>
            <a:pPr lvl="0" algn="ctr">
              <a:lnSpc>
                <a:spcPct val="90000"/>
              </a:lnSpc>
              <a:spcBef>
                <a:spcPts val="1000"/>
              </a:spcBef>
            </a:pPr>
            <a:r>
              <a:rPr lang="he-IL" sz="3600" b="1" dirty="0" smtClean="0">
                <a:solidFill>
                  <a:schemeClr val="accent5">
                    <a:lumMod val="75000"/>
                  </a:schemeClr>
                </a:solidFill>
                <a:latin typeface="David" pitchFamily="34" charset="-79"/>
                <a:cs typeface="David" pitchFamily="34" charset="-79"/>
              </a:rPr>
              <a:t>הרב ירמיהו </a:t>
            </a:r>
            <a:r>
              <a:rPr lang="he-IL" sz="3600" b="1" dirty="0">
                <a:solidFill>
                  <a:schemeClr val="accent5">
                    <a:lumMod val="75000"/>
                  </a:schemeClr>
                </a:solidFill>
                <a:latin typeface="David" pitchFamily="34" charset="-79"/>
                <a:cs typeface="David" pitchFamily="34" charset="-79"/>
              </a:rPr>
              <a:t>גטה</a:t>
            </a:r>
          </a:p>
        </p:txBody>
      </p:sp>
      <p:sp>
        <p:nvSpPr>
          <p:cNvPr id="4" name="TextBox 3"/>
          <p:cNvSpPr txBox="1"/>
          <p:nvPr/>
        </p:nvSpPr>
        <p:spPr>
          <a:xfrm>
            <a:off x="4618314" y="2645339"/>
            <a:ext cx="3567002" cy="604781"/>
          </a:xfrm>
          <a:prstGeom prst="rect">
            <a:avLst/>
          </a:prstGeom>
          <a:noFill/>
        </p:spPr>
        <p:txBody>
          <a:bodyPr wrap="none" rtlCol="1">
            <a:spAutoFit/>
          </a:bodyPr>
          <a:lstStyle/>
          <a:p>
            <a:pPr lvl="0" algn="ctr">
              <a:lnSpc>
                <a:spcPct val="90000"/>
              </a:lnSpc>
              <a:spcBef>
                <a:spcPts val="1000"/>
              </a:spcBef>
            </a:pPr>
            <a:r>
              <a:rPr lang="he-IL" sz="3600" b="1" dirty="0" smtClean="0">
                <a:solidFill>
                  <a:schemeClr val="accent5">
                    <a:lumMod val="75000"/>
                  </a:schemeClr>
                </a:solidFill>
                <a:latin typeface="David" pitchFamily="34" charset="-79"/>
                <a:cs typeface="David" pitchFamily="34" charset="-79"/>
              </a:rPr>
              <a:t>פרופ' </a:t>
            </a:r>
            <a:r>
              <a:rPr lang="he-IL" sz="3600" b="1" dirty="0" smtClean="0">
                <a:solidFill>
                  <a:schemeClr val="accent5">
                    <a:lumMod val="75000"/>
                  </a:schemeClr>
                </a:solidFill>
                <a:latin typeface="David" pitchFamily="34" charset="-79"/>
                <a:cs typeface="David" pitchFamily="34" charset="-79"/>
              </a:rPr>
              <a:t>תמרת </a:t>
            </a:r>
            <a:r>
              <a:rPr lang="he-IL" sz="3600" b="1" dirty="0">
                <a:solidFill>
                  <a:schemeClr val="accent5">
                    <a:lumMod val="75000"/>
                  </a:schemeClr>
                </a:solidFill>
                <a:latin typeface="David" pitchFamily="34" charset="-79"/>
                <a:cs typeface="David" pitchFamily="34" charset="-79"/>
              </a:rPr>
              <a:t>עמנואל</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18" y="2645339"/>
            <a:ext cx="3760757" cy="282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22236" y="2026004"/>
            <a:ext cx="2729268" cy="598177"/>
          </a:xfrm>
          <a:prstGeom prst="rect">
            <a:avLst/>
          </a:prstGeom>
          <a:noFill/>
        </p:spPr>
        <p:txBody>
          <a:bodyPr wrap="square" rtlCol="1">
            <a:spAutoFit/>
          </a:bodyPr>
          <a:lstStyle/>
          <a:p>
            <a:pPr lvl="0" algn="ctr">
              <a:lnSpc>
                <a:spcPct val="90000"/>
              </a:lnSpc>
              <a:spcBef>
                <a:spcPts val="1000"/>
              </a:spcBef>
            </a:pPr>
            <a:r>
              <a:rPr lang="he-IL" sz="3600" b="1" dirty="0">
                <a:solidFill>
                  <a:schemeClr val="accent5">
                    <a:lumMod val="75000"/>
                  </a:schemeClr>
                </a:solidFill>
                <a:latin typeface="David" pitchFamily="34" charset="-79"/>
                <a:cs typeface="David" pitchFamily="34" charset="-79"/>
              </a:rPr>
              <a:t>יונה </a:t>
            </a:r>
            <a:r>
              <a:rPr lang="he-IL" sz="3600" b="1" dirty="0" err="1">
                <a:solidFill>
                  <a:schemeClr val="accent5">
                    <a:lumMod val="75000"/>
                  </a:schemeClr>
                </a:solidFill>
                <a:latin typeface="David" pitchFamily="34" charset="-79"/>
                <a:cs typeface="David" pitchFamily="34" charset="-79"/>
              </a:rPr>
              <a:t>בוגלה</a:t>
            </a:r>
            <a:endParaRPr lang="he-IL" sz="2400" dirty="0">
              <a:solidFill>
                <a:schemeClr val="accent5">
                  <a:lumMod val="75000"/>
                </a:schemeClr>
              </a:solidFill>
            </a:endParaRPr>
          </a:p>
        </p:txBody>
      </p:sp>
      <p:sp>
        <p:nvSpPr>
          <p:cNvPr id="9" name="מציין מיקום של מספר שקופית 8"/>
          <p:cNvSpPr>
            <a:spLocks noGrp="1"/>
          </p:cNvSpPr>
          <p:nvPr>
            <p:ph type="sldNum" sz="quarter" idx="12"/>
          </p:nvPr>
        </p:nvSpPr>
        <p:spPr/>
        <p:txBody>
          <a:bodyPr/>
          <a:lstStyle/>
          <a:p>
            <a:fld id="{20C41153-0987-407A-8DFD-108A736614EC}" type="slidenum">
              <a:rPr lang="he-IL" smtClean="0"/>
              <a:t>1</a:t>
            </a:fld>
            <a:endParaRPr lang="he-IL"/>
          </a:p>
        </p:txBody>
      </p:sp>
      <p:sp>
        <p:nvSpPr>
          <p:cNvPr id="11" name="TextBox 10"/>
          <p:cNvSpPr txBox="1"/>
          <p:nvPr/>
        </p:nvSpPr>
        <p:spPr>
          <a:xfrm rot="19382304">
            <a:off x="-436896" y="604061"/>
            <a:ext cx="2730804" cy="1692771"/>
          </a:xfrm>
          <a:prstGeom prst="rect">
            <a:avLst/>
          </a:prstGeom>
          <a:noFill/>
          <a:ln>
            <a:solidFill>
              <a:schemeClr val="bg1">
                <a:lumMod val="75000"/>
              </a:schemeClr>
            </a:solidFill>
          </a:ln>
        </p:spPr>
        <p:txBody>
          <a:bodyPr wrap="square" rtlCol="1">
            <a:spAutoFit/>
          </a:bodyPr>
          <a:lstStyle/>
          <a:p>
            <a:r>
              <a:rPr lang="he-IL" sz="2000" b="1" dirty="0">
                <a:solidFill>
                  <a:prstClr val="black"/>
                </a:solidFill>
                <a:latin typeface="David" panose="020E0502060401010101" pitchFamily="34" charset="-79"/>
                <a:cs typeface="David" panose="020E0502060401010101" pitchFamily="34" charset="-79"/>
              </a:rPr>
              <a:t>נספח</a:t>
            </a:r>
          </a:p>
          <a:p>
            <a:r>
              <a:rPr lang="he-IL" sz="4800" b="1" dirty="0">
                <a:solidFill>
                  <a:prstClr val="black"/>
                </a:solidFill>
                <a:latin typeface="David" panose="020E0502060401010101" pitchFamily="34" charset="-79"/>
                <a:cs typeface="David" panose="020E0502060401010101" pitchFamily="34" charset="-79"/>
              </a:rPr>
              <a:t>מצגת 4</a:t>
            </a:r>
            <a:endParaRPr lang="he-IL" sz="4800" b="1" dirty="0" smtClean="0">
              <a:solidFill>
                <a:prstClr val="black"/>
              </a:solidFill>
              <a:latin typeface="David" panose="020E0502060401010101" pitchFamily="34" charset="-79"/>
              <a:cs typeface="David" panose="020E0502060401010101" pitchFamily="34" charset="-79"/>
            </a:endParaRPr>
          </a:p>
          <a:p>
            <a:r>
              <a:rPr lang="he-IL" b="1" dirty="0" smtClean="0">
                <a:solidFill>
                  <a:prstClr val="black"/>
                </a:solidFill>
                <a:latin typeface="David" panose="020E0502060401010101" pitchFamily="34" charset="-79"/>
                <a:cs typeface="David" panose="020E0502060401010101" pitchFamily="34" charset="-79"/>
              </a:rPr>
              <a:t>כתבה: ד"ר </a:t>
            </a:r>
            <a:r>
              <a:rPr lang="he-IL" b="1" dirty="0" err="1" smtClean="0">
                <a:solidFill>
                  <a:prstClr val="black"/>
                </a:solidFill>
                <a:latin typeface="David" panose="020E0502060401010101" pitchFamily="34" charset="-79"/>
                <a:cs typeface="David" panose="020E0502060401010101" pitchFamily="34" charset="-79"/>
              </a:rPr>
              <a:t>ווביט</a:t>
            </a:r>
            <a:r>
              <a:rPr lang="he-IL" b="1" dirty="0" smtClean="0">
                <a:solidFill>
                  <a:prstClr val="black"/>
                </a:solidFill>
                <a:latin typeface="David" panose="020E0502060401010101" pitchFamily="34" charset="-79"/>
                <a:cs typeface="David" panose="020E0502060401010101" pitchFamily="34" charset="-79"/>
              </a:rPr>
              <a:t> </a:t>
            </a:r>
            <a:r>
              <a:rPr lang="he-IL" b="1" dirty="0" err="1" smtClean="0">
                <a:solidFill>
                  <a:prstClr val="black"/>
                </a:solidFill>
                <a:latin typeface="David" panose="020E0502060401010101" pitchFamily="34" charset="-79"/>
                <a:cs typeface="David" panose="020E0502060401010101" pitchFamily="34" charset="-79"/>
              </a:rPr>
              <a:t>מנגיסטו</a:t>
            </a:r>
            <a:endParaRPr lang="he-IL" b="1" dirty="0" smtClean="0">
              <a:solidFill>
                <a:prstClr val="black"/>
              </a:solidFill>
              <a:latin typeface="David" panose="020E0502060401010101" pitchFamily="34" charset="-79"/>
              <a:cs typeface="David" panose="020E0502060401010101" pitchFamily="34" charset="-79"/>
            </a:endParaRPr>
          </a:p>
          <a:p>
            <a:r>
              <a:rPr lang="he-IL" b="1" dirty="0" smtClean="0">
                <a:solidFill>
                  <a:prstClr val="black"/>
                </a:solidFill>
                <a:latin typeface="David" panose="020E0502060401010101" pitchFamily="34" charset="-79"/>
                <a:cs typeface="David" panose="020E0502060401010101" pitchFamily="34" charset="-79"/>
              </a:rPr>
              <a:t>רכזה</a:t>
            </a:r>
            <a:r>
              <a:rPr lang="he-IL" b="1" dirty="0">
                <a:solidFill>
                  <a:prstClr val="black"/>
                </a:solidFill>
                <a:latin typeface="David" panose="020E0502060401010101" pitchFamily="34" charset="-79"/>
                <a:cs typeface="David" panose="020E0502060401010101" pitchFamily="34" charset="-79"/>
              </a:rPr>
              <a:t>: ד"ר זהבה </a:t>
            </a:r>
            <a:r>
              <a:rPr lang="he-IL" b="1" dirty="0" err="1">
                <a:solidFill>
                  <a:prstClr val="black"/>
                </a:solidFill>
                <a:latin typeface="David" panose="020E0502060401010101" pitchFamily="34" charset="-79"/>
                <a:cs typeface="David" panose="020E0502060401010101" pitchFamily="34" charset="-79"/>
              </a:rPr>
              <a:t>לזרוביץ</a:t>
            </a:r>
            <a:endParaRPr lang="he-IL" b="1"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6218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
            <a:ext cx="12192000" cy="685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788221" y="2948313"/>
            <a:ext cx="8615558" cy="2668423"/>
          </a:xfrm>
          <a:prstGeom prst="rect">
            <a:avLst/>
          </a:prstGeom>
        </p:spPr>
        <p:txBody>
          <a:bodyPr wrap="square">
            <a:spAutoFit/>
          </a:bodyPr>
          <a:lstStyle/>
          <a:p>
            <a:pPr marL="342900" lvl="0" indent="-342900">
              <a:lnSpc>
                <a:spcPct val="110000"/>
              </a:lnSpc>
              <a:spcBef>
                <a:spcPct val="20000"/>
              </a:spcBef>
              <a:buFont typeface="Arial" panose="020B0604020202020204" pitchFamily="34" charset="0"/>
              <a:buChar char="•"/>
            </a:pPr>
            <a:r>
              <a:rPr lang="he-IL" sz="2400" dirty="0">
                <a:solidFill>
                  <a:prstClr val="black"/>
                </a:solidFill>
                <a:latin typeface="David" panose="020E0502060401010101" pitchFamily="34" charset="-79"/>
                <a:cs typeface="David" panose="020E0502060401010101" pitchFamily="34" charset="-79"/>
              </a:rPr>
              <a:t>ירמיהו עסק בחינוך נערים יהודים והיה למורה נודד בכפרי ביתא ישראל באתיופיה. </a:t>
            </a:r>
          </a:p>
          <a:p>
            <a:pPr marL="342900" lvl="0" indent="-342900">
              <a:lnSpc>
                <a:spcPct val="110000"/>
              </a:lnSpc>
              <a:spcBef>
                <a:spcPct val="20000"/>
              </a:spcBef>
              <a:buFont typeface="Arial" panose="020B0604020202020204" pitchFamily="34" charset="0"/>
              <a:buChar char="•"/>
            </a:pPr>
            <a:r>
              <a:rPr lang="he-IL" sz="2400" dirty="0">
                <a:solidFill>
                  <a:prstClr val="black"/>
                </a:solidFill>
                <a:latin typeface="David" panose="020E0502060401010101" pitchFamily="34" charset="-79"/>
                <a:cs typeface="David" panose="020E0502060401010101" pitchFamily="34" charset="-79"/>
              </a:rPr>
              <a:t>חמישה מילדיו עלו לישראל </a:t>
            </a:r>
            <a:r>
              <a:rPr lang="he-IL" sz="2400" dirty="0" smtClean="0">
                <a:solidFill>
                  <a:prstClr val="black"/>
                </a:solidFill>
                <a:latin typeface="David" panose="020E0502060401010101" pitchFamily="34" charset="-79"/>
                <a:cs typeface="David" panose="020E0502060401010101" pitchFamily="34" charset="-79"/>
              </a:rPr>
              <a:t>מאריתריאה בשנת </a:t>
            </a:r>
            <a:r>
              <a:rPr lang="he-IL" sz="2400" dirty="0">
                <a:solidFill>
                  <a:prstClr val="black"/>
                </a:solidFill>
                <a:latin typeface="David" panose="020E0502060401010101" pitchFamily="34" charset="-79"/>
                <a:cs typeface="David" panose="020E0502060401010101" pitchFamily="34" charset="-79"/>
              </a:rPr>
              <a:t>1955, </a:t>
            </a:r>
            <a:r>
              <a:rPr lang="he-IL" sz="2400" dirty="0" smtClean="0">
                <a:solidFill>
                  <a:prstClr val="black"/>
                </a:solidFill>
                <a:latin typeface="David" panose="020E0502060401010101" pitchFamily="34" charset="-79"/>
                <a:cs typeface="David" panose="020E0502060401010101" pitchFamily="34" charset="-79"/>
              </a:rPr>
              <a:t>במסגרת</a:t>
            </a:r>
            <a:r>
              <a:rPr lang="he-IL" sz="2400" dirty="0">
                <a:solidFill>
                  <a:prstClr val="black"/>
                </a:solidFill>
                <a:latin typeface="David" panose="020E0502060401010101" pitchFamily="34" charset="-79"/>
                <a:cs typeface="David" panose="020E0502060401010101" pitchFamily="34" charset="-79"/>
              </a:rPr>
              <a:t> מבצע </a:t>
            </a:r>
            <a:r>
              <a:rPr lang="he-IL" sz="2400" b="1" dirty="0">
                <a:solidFill>
                  <a:prstClr val="black"/>
                </a:solidFill>
                <a:latin typeface="David" panose="020E0502060401010101" pitchFamily="34" charset="-79"/>
                <a:cs typeface="David" panose="020E0502060401010101" pitchFamily="34" charset="-79"/>
              </a:rPr>
              <a:t>"</a:t>
            </a:r>
            <a:r>
              <a:rPr lang="he-IL" sz="2400" b="1" dirty="0" smtClean="0">
                <a:solidFill>
                  <a:prstClr val="black"/>
                </a:solidFill>
                <a:latin typeface="David" panose="020E0502060401010101" pitchFamily="34" charset="-79"/>
                <a:cs typeface="David" panose="020E0502060401010101" pitchFamily="34" charset="-79"/>
              </a:rPr>
              <a:t>על </a:t>
            </a:r>
            <a:r>
              <a:rPr lang="he-IL" sz="2400" b="1" dirty="0">
                <a:solidFill>
                  <a:prstClr val="black"/>
                </a:solidFill>
                <a:latin typeface="David" panose="020E0502060401010101" pitchFamily="34" charset="-79"/>
                <a:cs typeface="David" panose="020E0502060401010101" pitchFamily="34" charset="-79"/>
              </a:rPr>
              <a:t>כנפי </a:t>
            </a:r>
            <a:r>
              <a:rPr lang="he-IL" sz="2400" b="1" dirty="0" smtClean="0">
                <a:solidFill>
                  <a:prstClr val="black"/>
                </a:solidFill>
                <a:latin typeface="David" panose="020E0502060401010101" pitchFamily="34" charset="-79"/>
                <a:cs typeface="David" panose="020E0502060401010101" pitchFamily="34" charset="-79"/>
              </a:rPr>
              <a:t>נשרים"</a:t>
            </a:r>
            <a:r>
              <a:rPr lang="he-IL" sz="2400" dirty="0" smtClean="0">
                <a:solidFill>
                  <a:prstClr val="black"/>
                </a:solidFill>
                <a:latin typeface="David" panose="020E0502060401010101" pitchFamily="34" charset="-79"/>
                <a:cs typeface="David" panose="020E0502060401010101" pitchFamily="34" charset="-79"/>
              </a:rPr>
              <a:t>. </a:t>
            </a:r>
            <a:endParaRPr lang="he-IL" sz="2400" dirty="0" smtClean="0">
              <a:solidFill>
                <a:prstClr val="black"/>
              </a:solidFill>
              <a:latin typeface="David" panose="020E0502060401010101" pitchFamily="34" charset="-79"/>
              <a:cs typeface="David" panose="020E0502060401010101" pitchFamily="34" charset="-79"/>
            </a:endParaRPr>
          </a:p>
          <a:p>
            <a:pPr marL="342900" lvl="0" indent="-342900">
              <a:lnSpc>
                <a:spcPct val="110000"/>
              </a:lnSpc>
              <a:spcBef>
                <a:spcPct val="20000"/>
              </a:spcBef>
              <a:buFont typeface="Arial" panose="020B0604020202020204" pitchFamily="34" charset="0"/>
              <a:buChar char="•"/>
            </a:pPr>
            <a:r>
              <a:rPr lang="he-IL" sz="2400" dirty="0" smtClean="0">
                <a:solidFill>
                  <a:prstClr val="black"/>
                </a:solidFill>
                <a:latin typeface="David" panose="020E0502060401010101" pitchFamily="34" charset="-79"/>
                <a:cs typeface="David" panose="020E0502060401010101" pitchFamily="34" charset="-79"/>
              </a:rPr>
              <a:t>שאר </a:t>
            </a:r>
            <a:r>
              <a:rPr lang="he-IL" sz="2400" dirty="0">
                <a:solidFill>
                  <a:prstClr val="black"/>
                </a:solidFill>
                <a:latin typeface="David" panose="020E0502060401010101" pitchFamily="34" charset="-79"/>
                <a:cs typeface="David" panose="020E0502060401010101" pitchFamily="34" charset="-79"/>
              </a:rPr>
              <a:t>בני המשפחה ונכדיו עלו בשנות </a:t>
            </a:r>
            <a:r>
              <a:rPr lang="he-IL" sz="2400" dirty="0" smtClean="0">
                <a:solidFill>
                  <a:prstClr val="black"/>
                </a:solidFill>
                <a:latin typeface="David" panose="020E0502060401010101" pitchFamily="34" charset="-79"/>
                <a:cs typeface="David" panose="020E0502060401010101" pitchFamily="34" charset="-79"/>
              </a:rPr>
              <a:t>השבעים </a:t>
            </a:r>
            <a:r>
              <a:rPr lang="he-IL" sz="2400" dirty="0">
                <a:solidFill>
                  <a:prstClr val="black"/>
                </a:solidFill>
                <a:latin typeface="David" panose="020E0502060401010101" pitchFamily="34" charset="-79"/>
                <a:cs typeface="David" panose="020E0502060401010101" pitchFamily="34" charset="-79"/>
              </a:rPr>
              <a:t>והצטרפו למאבק למען העלאת קהילתם.</a:t>
            </a:r>
          </a:p>
        </p:txBody>
      </p:sp>
      <p:sp>
        <p:nvSpPr>
          <p:cNvPr id="6" name="כותרת 1"/>
          <p:cNvSpPr>
            <a:spLocks noGrp="1"/>
          </p:cNvSpPr>
          <p:nvPr>
            <p:ph type="title"/>
          </p:nvPr>
        </p:nvSpPr>
        <p:spPr>
          <a:xfrm>
            <a:off x="2407920" y="1733037"/>
            <a:ext cx="7818120" cy="858081"/>
          </a:xfrm>
        </p:spPr>
        <p:txBody>
          <a:bodyPr/>
          <a:lstStyle/>
          <a:p>
            <a:r>
              <a:rPr lang="he-IL" b="1" dirty="0" smtClean="0">
                <a:solidFill>
                  <a:srgbClr val="FF0000"/>
                </a:solidFill>
                <a:latin typeface="David" panose="020E0502060401010101" pitchFamily="34" charset="-79"/>
                <a:cs typeface="David" panose="020E0502060401010101" pitchFamily="34" charset="-79"/>
              </a:rPr>
              <a:t>המשך - גטיה </a:t>
            </a:r>
            <a:r>
              <a:rPr lang="he-IL" b="1" dirty="0">
                <a:solidFill>
                  <a:srgbClr val="FF0000"/>
                </a:solidFill>
                <a:latin typeface="David" panose="020E0502060401010101" pitchFamily="34" charset="-79"/>
                <a:cs typeface="David" panose="020E0502060401010101" pitchFamily="34" charset="-79"/>
              </a:rPr>
              <a:t>ירמיהו</a:t>
            </a:r>
            <a:endParaRPr lang="he-IL" dirty="0"/>
          </a:p>
        </p:txBody>
      </p:sp>
      <p:sp>
        <p:nvSpPr>
          <p:cNvPr id="3" name="מציין מיקום של מספר שקופית 2"/>
          <p:cNvSpPr>
            <a:spLocks noGrp="1"/>
          </p:cNvSpPr>
          <p:nvPr>
            <p:ph type="sldNum" sz="quarter" idx="12"/>
          </p:nvPr>
        </p:nvSpPr>
        <p:spPr/>
        <p:txBody>
          <a:bodyPr/>
          <a:lstStyle/>
          <a:p>
            <a:fld id="{954AA72D-C36F-4913-B5F4-624ED664DC7B}" type="slidenum">
              <a:rPr lang="he-IL" smtClean="0">
                <a:solidFill>
                  <a:prstClr val="black">
                    <a:tint val="75000"/>
                  </a:prstClr>
                </a:solidFill>
              </a:rPr>
              <a:pPr/>
              <a:t>10</a:t>
            </a:fld>
            <a:endParaRPr lang="he-IL">
              <a:solidFill>
                <a:prstClr val="black">
                  <a:tint val="75000"/>
                </a:prstClr>
              </a:solidFill>
            </a:endParaRPr>
          </a:p>
        </p:txBody>
      </p:sp>
    </p:spTree>
    <p:extLst>
      <p:ext uri="{BB962C8B-B14F-4D97-AF65-F5344CB8AC3E}">
        <p14:creationId xmlns:p14="http://schemas.microsoft.com/office/powerpoint/2010/main" val="378079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
            <a:ext cx="12181149" cy="685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65320" y="1714500"/>
            <a:ext cx="6107674" cy="706091"/>
          </a:xfrm>
        </p:spPr>
        <p:txBody>
          <a:bodyPr>
            <a:noAutofit/>
          </a:bodyPr>
          <a:lstStyle/>
          <a:p>
            <a:r>
              <a:rPr lang="he-IL" b="1" dirty="0">
                <a:solidFill>
                  <a:srgbClr val="FF0000"/>
                </a:solidFill>
                <a:latin typeface="David" panose="020E0502060401010101" pitchFamily="34" charset="-79"/>
                <a:cs typeface="David" panose="020E0502060401010101" pitchFamily="34" charset="-79"/>
              </a:rPr>
              <a:t>יונה בוגלה</a:t>
            </a:r>
          </a:p>
        </p:txBody>
      </p:sp>
      <p:sp>
        <p:nvSpPr>
          <p:cNvPr id="3" name="Content Placeholder 2"/>
          <p:cNvSpPr>
            <a:spLocks noGrp="1"/>
          </p:cNvSpPr>
          <p:nvPr>
            <p:ph idx="1"/>
          </p:nvPr>
        </p:nvSpPr>
        <p:spPr>
          <a:xfrm>
            <a:off x="1981200" y="908720"/>
            <a:ext cx="8229600" cy="5949280"/>
          </a:xfrm>
        </p:spPr>
        <p:txBody>
          <a:bodyPr>
            <a:normAutofit/>
          </a:bodyPr>
          <a:lstStyle/>
          <a:p>
            <a:pPr marL="0" indent="0" algn="just">
              <a:lnSpc>
                <a:spcPct val="170000"/>
              </a:lnSpc>
              <a:buNone/>
            </a:pPr>
            <a:r>
              <a:rPr lang="he-IL" b="1" dirty="0" smtClean="0">
                <a:latin typeface="David" pitchFamily="34" charset="-79"/>
              </a:rPr>
              <a:t> </a:t>
            </a:r>
            <a:endParaRPr lang="he-IL" sz="3800" b="1" dirty="0">
              <a:latin typeface="David" pitchFamily="34" charset="-79"/>
            </a:endParaRPr>
          </a:p>
          <a:p>
            <a:pPr marL="0" indent="0" algn="just">
              <a:lnSpc>
                <a:spcPct val="170000"/>
              </a:lnSpc>
              <a:buNone/>
            </a:pPr>
            <a:endParaRPr lang="he-IL" dirty="0"/>
          </a:p>
        </p:txBody>
      </p:sp>
      <p:pic>
        <p:nvPicPr>
          <p:cNvPr id="4" name="Picture 3"/>
          <p:cNvPicPr>
            <a:picLocks noChangeAspect="1" noChangeArrowheads="1"/>
          </p:cNvPicPr>
          <p:nvPr/>
        </p:nvPicPr>
        <p:blipFill>
          <a:blip r:embed="rId3" cstate="print"/>
          <a:srcRect/>
          <a:stretch>
            <a:fillRect/>
          </a:stretch>
        </p:blipFill>
        <p:spPr bwMode="auto">
          <a:xfrm>
            <a:off x="867230" y="1714500"/>
            <a:ext cx="2952328" cy="3284984"/>
          </a:xfrm>
          <a:prstGeom prst="rect">
            <a:avLst/>
          </a:prstGeom>
          <a:noFill/>
          <a:ln w="9525">
            <a:noFill/>
            <a:miter lim="800000"/>
            <a:headEnd/>
            <a:tailEnd/>
          </a:ln>
        </p:spPr>
      </p:pic>
      <p:sp>
        <p:nvSpPr>
          <p:cNvPr id="6" name="מלבן 5"/>
          <p:cNvSpPr/>
          <p:nvPr/>
        </p:nvSpPr>
        <p:spPr>
          <a:xfrm>
            <a:off x="4251960" y="2968301"/>
            <a:ext cx="6933577" cy="2677656"/>
          </a:xfrm>
          <a:prstGeom prst="rect">
            <a:avLst/>
          </a:prstGeom>
        </p:spPr>
        <p:txBody>
          <a:bodyPr wrap="square">
            <a:spAutoFit/>
          </a:bodyPr>
          <a:lstStyle/>
          <a:p>
            <a:pPr marL="457200" indent="-457200">
              <a:buFont typeface="Arial" panose="020B0604020202020204" pitchFamily="34" charset="0"/>
              <a:buChar char="•"/>
            </a:pPr>
            <a:r>
              <a:rPr lang="he-IL" sz="2400" dirty="0" smtClean="0">
                <a:solidFill>
                  <a:srgbClr val="252525"/>
                </a:solidFill>
                <a:latin typeface="David" panose="020E0502060401010101" pitchFamily="34" charset="-79"/>
                <a:cs typeface="David" panose="020E0502060401010101" pitchFamily="34" charset="-79"/>
              </a:rPr>
              <a:t>יונה </a:t>
            </a:r>
            <a:r>
              <a:rPr lang="he-IL" sz="2400" dirty="0" err="1" smtClean="0">
                <a:solidFill>
                  <a:srgbClr val="252525"/>
                </a:solidFill>
                <a:latin typeface="David" panose="020E0502060401010101" pitchFamily="34" charset="-79"/>
                <a:cs typeface="David" panose="020E0502060401010101" pitchFamily="34" charset="-79"/>
              </a:rPr>
              <a:t>בוגלה</a:t>
            </a:r>
            <a:r>
              <a:rPr lang="he-IL" sz="2400" dirty="0" smtClean="0">
                <a:solidFill>
                  <a:srgbClr val="252525"/>
                </a:solidFill>
                <a:latin typeface="David" panose="020E0502060401010101" pitchFamily="34" charset="-79"/>
                <a:cs typeface="David" panose="020E0502060401010101" pitchFamily="34" charset="-79"/>
              </a:rPr>
              <a:t> </a:t>
            </a:r>
            <a:r>
              <a:rPr lang="he-IL" sz="2400" dirty="0">
                <a:solidFill>
                  <a:srgbClr val="252525"/>
                </a:solidFill>
                <a:latin typeface="David" panose="020E0502060401010101" pitchFamily="34" charset="-79"/>
                <a:cs typeface="David" panose="020E0502060401010101" pitchFamily="34" charset="-79"/>
              </a:rPr>
              <a:t>נולד ב-</a:t>
            </a:r>
            <a:r>
              <a:rPr lang="he-IL" sz="2400" dirty="0">
                <a:solidFill>
                  <a:prstClr val="black"/>
                </a:solidFill>
                <a:latin typeface="David" panose="020E0502060401010101" pitchFamily="34" charset="-79"/>
                <a:cs typeface="David" panose="020E0502060401010101" pitchFamily="34" charset="-79"/>
              </a:rPr>
              <a:t>1908</a:t>
            </a:r>
            <a:r>
              <a:rPr lang="he-IL" sz="2400" dirty="0">
                <a:solidFill>
                  <a:srgbClr val="252525"/>
                </a:solidFill>
                <a:latin typeface="David" panose="020E0502060401010101" pitchFamily="34" charset="-79"/>
                <a:cs typeface="David" panose="020E0502060401010101" pitchFamily="34" charset="-79"/>
              </a:rPr>
              <a:t> בכפר היהודי </a:t>
            </a:r>
            <a:r>
              <a:rPr lang="he-IL" sz="2400" dirty="0" err="1" smtClean="0">
                <a:solidFill>
                  <a:prstClr val="black"/>
                </a:solidFill>
                <a:latin typeface="David" panose="020E0502060401010101" pitchFamily="34" charset="-79"/>
                <a:cs typeface="David" panose="020E0502060401010101" pitchFamily="34" charset="-79"/>
              </a:rPr>
              <a:t>וולקה</a:t>
            </a:r>
            <a:r>
              <a:rPr lang="he-IL" sz="2400" dirty="0" smtClean="0">
                <a:solidFill>
                  <a:srgbClr val="252525"/>
                </a:solidFill>
                <a:latin typeface="David" panose="020E0502060401010101" pitchFamily="34" charset="-79"/>
                <a:cs typeface="David" panose="020E0502060401010101" pitchFamily="34" charset="-79"/>
              </a:rPr>
              <a:t>, </a:t>
            </a:r>
            <a:r>
              <a:rPr lang="he-IL" sz="2400" dirty="0">
                <a:solidFill>
                  <a:srgbClr val="252525"/>
                </a:solidFill>
                <a:latin typeface="David" panose="020E0502060401010101" pitchFamily="34" charset="-79"/>
                <a:cs typeface="David" panose="020E0502060401010101" pitchFamily="34" charset="-79"/>
              </a:rPr>
              <a:t>הסמוכה לעיר</a:t>
            </a:r>
            <a:r>
              <a:rPr lang="he-IL" sz="2400" dirty="0">
                <a:solidFill>
                  <a:prstClr val="black"/>
                </a:solidFill>
                <a:latin typeface="David" panose="020E0502060401010101" pitchFamily="34" charset="-79"/>
                <a:cs typeface="David" panose="020E0502060401010101" pitchFamily="34" charset="-79"/>
              </a:rPr>
              <a:t> גונדר</a:t>
            </a:r>
            <a:r>
              <a:rPr lang="he-IL" sz="2400" dirty="0">
                <a:solidFill>
                  <a:srgbClr val="252525"/>
                </a:solidFill>
                <a:latin typeface="David" panose="020E0502060401010101" pitchFamily="34" charset="-79"/>
                <a:cs typeface="David" panose="020E0502060401010101" pitchFamily="34" charset="-79"/>
              </a:rPr>
              <a:t>. </a:t>
            </a:r>
            <a:endParaRPr lang="he-IL" sz="2400" dirty="0" smtClean="0">
              <a:solidFill>
                <a:srgbClr val="252525"/>
              </a:solidFill>
              <a:latin typeface="David" panose="020E0502060401010101" pitchFamily="34" charset="-79"/>
              <a:cs typeface="David" panose="020E0502060401010101" pitchFamily="34" charset="-79"/>
            </a:endParaRPr>
          </a:p>
          <a:p>
            <a:pPr marL="457200" indent="-457200">
              <a:buFont typeface="Arial" panose="020B0604020202020204" pitchFamily="34" charset="0"/>
              <a:buChar char="•"/>
            </a:pPr>
            <a:r>
              <a:rPr lang="he-IL" sz="2400" dirty="0" smtClean="0">
                <a:solidFill>
                  <a:srgbClr val="252525"/>
                </a:solidFill>
                <a:latin typeface="David" panose="020E0502060401010101" pitchFamily="34" charset="-79"/>
                <a:cs typeface="David" panose="020E0502060401010101" pitchFamily="34" charset="-79"/>
              </a:rPr>
              <a:t>בילדותו </a:t>
            </a:r>
            <a:r>
              <a:rPr lang="he-IL" sz="2400" dirty="0">
                <a:solidFill>
                  <a:srgbClr val="252525"/>
                </a:solidFill>
                <a:latin typeface="David" panose="020E0502060401010101" pitchFamily="34" charset="-79"/>
                <a:cs typeface="David" panose="020E0502060401010101" pitchFamily="34" charset="-79"/>
              </a:rPr>
              <a:t>היה </a:t>
            </a:r>
            <a:r>
              <a:rPr lang="he-IL" sz="2400" dirty="0">
                <a:solidFill>
                  <a:prstClr val="black"/>
                </a:solidFill>
                <a:latin typeface="David" panose="020E0502060401010101" pitchFamily="34" charset="-79"/>
                <a:cs typeface="David" panose="020E0502060401010101" pitchFamily="34" charset="-79"/>
              </a:rPr>
              <a:t>רועה צאן </a:t>
            </a:r>
            <a:r>
              <a:rPr lang="he-IL" sz="2400" dirty="0">
                <a:solidFill>
                  <a:srgbClr val="252525"/>
                </a:solidFill>
                <a:latin typeface="David" panose="020E0502060401010101" pitchFamily="34" charset="-79"/>
                <a:cs typeface="David" panose="020E0502060401010101" pitchFamily="34" charset="-79"/>
              </a:rPr>
              <a:t>ומאוחר יותר החל ללמוד </a:t>
            </a:r>
            <a:r>
              <a:rPr lang="he-IL" sz="2400" dirty="0" smtClean="0">
                <a:solidFill>
                  <a:srgbClr val="252525"/>
                </a:solidFill>
                <a:latin typeface="David" panose="020E0502060401010101" pitchFamily="34" charset="-79"/>
                <a:cs typeface="David" panose="020E0502060401010101" pitchFamily="34" charset="-79"/>
              </a:rPr>
              <a:t>לימודי קודש בבית </a:t>
            </a:r>
            <a:r>
              <a:rPr lang="he-IL" sz="2400" dirty="0">
                <a:solidFill>
                  <a:srgbClr val="252525"/>
                </a:solidFill>
                <a:latin typeface="David" panose="020E0502060401010101" pitchFamily="34" charset="-79"/>
                <a:cs typeface="David" panose="020E0502060401010101" pitchFamily="34" charset="-79"/>
              </a:rPr>
              <a:t>הכנסת המקומי של </a:t>
            </a:r>
            <a:r>
              <a:rPr lang="he-IL" sz="2400" b="1" dirty="0">
                <a:solidFill>
                  <a:srgbClr val="252525"/>
                </a:solidFill>
                <a:latin typeface="David" panose="020E0502060401010101" pitchFamily="34" charset="-79"/>
                <a:cs typeface="David" panose="020E0502060401010101" pitchFamily="34" charset="-79"/>
              </a:rPr>
              <a:t>ליקה </a:t>
            </a:r>
            <a:r>
              <a:rPr lang="he-IL" sz="2400" b="1" dirty="0" err="1">
                <a:solidFill>
                  <a:srgbClr val="252525"/>
                </a:solidFill>
                <a:latin typeface="David" panose="020E0502060401010101" pitchFamily="34" charset="-79"/>
                <a:cs typeface="David" panose="020E0502060401010101" pitchFamily="34" charset="-79"/>
              </a:rPr>
              <a:t>כהנת</a:t>
            </a:r>
            <a:r>
              <a:rPr lang="he-IL" sz="2400" b="1" dirty="0">
                <a:solidFill>
                  <a:srgbClr val="252525"/>
                </a:solidFill>
                <a:latin typeface="David" panose="020E0502060401010101" pitchFamily="34" charset="-79"/>
                <a:cs typeface="David" panose="020E0502060401010101" pitchFamily="34" charset="-79"/>
              </a:rPr>
              <a:t> ברוך </a:t>
            </a:r>
            <a:r>
              <a:rPr lang="he-IL" sz="2400" b="1" dirty="0" err="1" smtClean="0">
                <a:solidFill>
                  <a:srgbClr val="252525"/>
                </a:solidFill>
                <a:latin typeface="David" panose="020E0502060401010101" pitchFamily="34" charset="-79"/>
                <a:cs typeface="David" panose="020E0502060401010101" pitchFamily="34" charset="-79"/>
              </a:rPr>
              <a:t>אדהנן</a:t>
            </a:r>
            <a:r>
              <a:rPr lang="he-IL" sz="2400" dirty="0" smtClean="0">
                <a:solidFill>
                  <a:srgbClr val="252525"/>
                </a:solidFill>
                <a:latin typeface="David" panose="020E0502060401010101" pitchFamily="34" charset="-79"/>
                <a:cs typeface="David" panose="020E0502060401010101" pitchFamily="34" charset="-79"/>
              </a:rPr>
              <a:t>.</a:t>
            </a:r>
          </a:p>
          <a:p>
            <a:pPr marL="457200" indent="-457200">
              <a:buFont typeface="Arial" panose="020B0604020202020204" pitchFamily="34" charset="0"/>
              <a:buChar char="•"/>
            </a:pPr>
            <a:r>
              <a:rPr lang="he-IL" sz="2400" dirty="0">
                <a:solidFill>
                  <a:srgbClr val="252525"/>
                </a:solidFill>
                <a:latin typeface="David" panose="020E0502060401010101" pitchFamily="34" charset="-79"/>
                <a:cs typeface="David" panose="020E0502060401010101" pitchFamily="34" charset="-79"/>
              </a:rPr>
              <a:t> </a:t>
            </a:r>
            <a:r>
              <a:rPr lang="he-IL" sz="2400" dirty="0" smtClean="0">
                <a:solidFill>
                  <a:srgbClr val="252525"/>
                </a:solidFill>
                <a:latin typeface="David" panose="020E0502060401010101" pitchFamily="34" charset="-79"/>
                <a:cs typeface="David" panose="020E0502060401010101" pitchFamily="34" charset="-79"/>
              </a:rPr>
              <a:t>ב-1921, בעקבות ביקורם של ד"ר יעקב </a:t>
            </a:r>
            <a:r>
              <a:rPr lang="he-IL" sz="2400" dirty="0" err="1" smtClean="0">
                <a:solidFill>
                  <a:srgbClr val="252525"/>
                </a:solidFill>
                <a:latin typeface="David" panose="020E0502060401010101" pitchFamily="34" charset="-79"/>
                <a:cs typeface="David" panose="020E0502060401010101" pitchFamily="34" charset="-79"/>
              </a:rPr>
              <a:t>פייטלוביץ</a:t>
            </a:r>
            <a:r>
              <a:rPr lang="he-IL" sz="2400" dirty="0" smtClean="0">
                <a:solidFill>
                  <a:srgbClr val="252525"/>
                </a:solidFill>
                <a:latin typeface="David" panose="020E0502060401010101" pitchFamily="34" charset="-79"/>
                <a:cs typeface="David" panose="020E0502060401010101" pitchFamily="34" charset="-79"/>
              </a:rPr>
              <a:t>' ופרופ</a:t>
            </a:r>
            <a:r>
              <a:rPr lang="he-IL" sz="2400" dirty="0">
                <a:solidFill>
                  <a:srgbClr val="252525"/>
                </a:solidFill>
                <a:latin typeface="David" panose="020E0502060401010101" pitchFamily="34" charset="-79"/>
                <a:cs typeface="David" panose="020E0502060401010101" pitchFamily="34" charset="-79"/>
              </a:rPr>
              <a:t>' </a:t>
            </a:r>
            <a:r>
              <a:rPr lang="he-IL" sz="2400" dirty="0" smtClean="0">
                <a:solidFill>
                  <a:srgbClr val="252525"/>
                </a:solidFill>
                <a:latin typeface="David" panose="020E0502060401010101" pitchFamily="34" charset="-79"/>
                <a:cs typeface="David" panose="020E0502060401010101" pitchFamily="34" charset="-79"/>
              </a:rPr>
              <a:t>תמרת </a:t>
            </a:r>
            <a:r>
              <a:rPr lang="he-IL" sz="2400" dirty="0" smtClean="0">
                <a:solidFill>
                  <a:srgbClr val="252525"/>
                </a:solidFill>
                <a:latin typeface="David" panose="020E0502060401010101" pitchFamily="34" charset="-79"/>
                <a:cs typeface="David" panose="020E0502060401010101" pitchFamily="34" charset="-79"/>
              </a:rPr>
              <a:t>עמנואל בכפר מגוריו, עבר יונה </a:t>
            </a:r>
            <a:r>
              <a:rPr lang="he-IL" sz="2400" dirty="0" err="1" smtClean="0">
                <a:solidFill>
                  <a:srgbClr val="252525"/>
                </a:solidFill>
                <a:latin typeface="David" panose="020E0502060401010101" pitchFamily="34" charset="-79"/>
                <a:cs typeface="David" panose="020E0502060401010101" pitchFamily="34" charset="-79"/>
              </a:rPr>
              <a:t>בוגלה</a:t>
            </a:r>
            <a:r>
              <a:rPr lang="he-IL" sz="2400" dirty="0" smtClean="0">
                <a:solidFill>
                  <a:srgbClr val="252525"/>
                </a:solidFill>
                <a:latin typeface="David" panose="020E0502060401010101" pitchFamily="34" charset="-79"/>
                <a:cs typeface="David" panose="020E0502060401010101" pitchFamily="34" charset="-79"/>
              </a:rPr>
              <a:t> </a:t>
            </a:r>
            <a:r>
              <a:rPr lang="he-IL" sz="2400" dirty="0">
                <a:solidFill>
                  <a:srgbClr val="252525"/>
                </a:solidFill>
                <a:latin typeface="David" panose="020E0502060401010101" pitchFamily="34" charset="-79"/>
                <a:cs typeface="David" panose="020E0502060401010101" pitchFamily="34" charset="-79"/>
              </a:rPr>
              <a:t>ללמוד בבית הספר העברי שבאדיס אבבה. </a:t>
            </a:r>
            <a:endParaRPr lang="he-IL" sz="2400" dirty="0">
              <a:solidFill>
                <a:prstClr val="black"/>
              </a:solidFill>
              <a:latin typeface="David" panose="020E0502060401010101" pitchFamily="34" charset="-79"/>
              <a:cs typeface="David" panose="020E0502060401010101" pitchFamily="34" charset="-79"/>
            </a:endParaRPr>
          </a:p>
        </p:txBody>
      </p:sp>
      <p:sp>
        <p:nvSpPr>
          <p:cNvPr id="8" name="מציין מיקום של מספר שקופית 7"/>
          <p:cNvSpPr>
            <a:spLocks noGrp="1"/>
          </p:cNvSpPr>
          <p:nvPr>
            <p:ph type="sldNum" sz="quarter" idx="12"/>
          </p:nvPr>
        </p:nvSpPr>
        <p:spPr/>
        <p:txBody>
          <a:bodyPr/>
          <a:lstStyle/>
          <a:p>
            <a:fld id="{954AA72D-C36F-4913-B5F4-624ED664DC7B}" type="slidenum">
              <a:rPr lang="he-IL" smtClean="0">
                <a:solidFill>
                  <a:prstClr val="black">
                    <a:tint val="75000"/>
                  </a:prstClr>
                </a:solidFill>
              </a:rPr>
              <a:pPr/>
              <a:t>11</a:t>
            </a:fld>
            <a:endParaRPr lang="he-IL">
              <a:solidFill>
                <a:prstClr val="black">
                  <a:tint val="75000"/>
                </a:prstClr>
              </a:solidFill>
            </a:endParaRPr>
          </a:p>
        </p:txBody>
      </p:sp>
    </p:spTree>
    <p:extLst>
      <p:ext uri="{BB962C8B-B14F-4D97-AF65-F5344CB8AC3E}">
        <p14:creationId xmlns:p14="http://schemas.microsoft.com/office/powerpoint/2010/main" val="153494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
            <a:ext cx="12192000" cy="685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2164079" y="2540727"/>
            <a:ext cx="8077511" cy="3479073"/>
          </a:xfrm>
        </p:spPr>
        <p:txBody>
          <a:bodyPr>
            <a:normAutofit/>
          </a:bodyPr>
          <a:lstStyle/>
          <a:p>
            <a:r>
              <a:rPr lang="he-IL" sz="2400" dirty="0" smtClean="0">
                <a:solidFill>
                  <a:srgbClr val="252525"/>
                </a:solidFill>
                <a:latin typeface="David" panose="020E0502060401010101" pitchFamily="34" charset="-79"/>
                <a:cs typeface="David" panose="020E0502060401010101" pitchFamily="34" charset="-79"/>
              </a:rPr>
              <a:t>ב-</a:t>
            </a:r>
            <a:r>
              <a:rPr lang="he-IL" sz="2400" dirty="0" smtClean="0">
                <a:latin typeface="David" panose="020E0502060401010101" pitchFamily="34" charset="-79"/>
                <a:cs typeface="David" panose="020E0502060401010101" pitchFamily="34" charset="-79"/>
              </a:rPr>
              <a:t>1923</a:t>
            </a:r>
            <a:r>
              <a:rPr lang="he-IL" sz="2400" dirty="0">
                <a:solidFill>
                  <a:srgbClr val="252525"/>
                </a:solidFill>
                <a:latin typeface="David" panose="020E0502060401010101" pitchFamily="34" charset="-79"/>
                <a:cs typeface="David" panose="020E0502060401010101" pitchFamily="34" charset="-79"/>
              </a:rPr>
              <a:t> נשלח </a:t>
            </a:r>
            <a:r>
              <a:rPr lang="he-IL" sz="2400" dirty="0" smtClean="0">
                <a:solidFill>
                  <a:srgbClr val="252525"/>
                </a:solidFill>
                <a:latin typeface="David" panose="020E0502060401010101" pitchFamily="34" charset="-79"/>
                <a:cs typeface="David" panose="020E0502060401010101" pitchFamily="34" charset="-79"/>
              </a:rPr>
              <a:t>יונה </a:t>
            </a:r>
            <a:r>
              <a:rPr lang="he-IL" sz="2400" dirty="0" err="1" smtClean="0">
                <a:solidFill>
                  <a:srgbClr val="252525"/>
                </a:solidFill>
                <a:latin typeface="David" panose="020E0502060401010101" pitchFamily="34" charset="-79"/>
                <a:cs typeface="David" panose="020E0502060401010101" pitchFamily="34" charset="-79"/>
              </a:rPr>
              <a:t>בוגלה</a:t>
            </a:r>
            <a:r>
              <a:rPr lang="he-IL" sz="2400" dirty="0" smtClean="0">
                <a:solidFill>
                  <a:srgbClr val="252525"/>
                </a:solidFill>
                <a:latin typeface="David" panose="020E0502060401010101" pitchFamily="34" charset="-79"/>
                <a:cs typeface="David" panose="020E0502060401010101" pitchFamily="34" charset="-79"/>
              </a:rPr>
              <a:t> </a:t>
            </a:r>
            <a:r>
              <a:rPr lang="he-IL" sz="2400" dirty="0">
                <a:solidFill>
                  <a:srgbClr val="252525"/>
                </a:solidFill>
                <a:latin typeface="David" panose="020E0502060401010101" pitchFamily="34" charset="-79"/>
                <a:cs typeface="David" panose="020E0502060401010101" pitchFamily="34" charset="-79"/>
              </a:rPr>
              <a:t>יחד עם עוד ארבעה נערים ללמוד </a:t>
            </a:r>
            <a:r>
              <a:rPr lang="he-IL" sz="2400" dirty="0" smtClean="0">
                <a:solidFill>
                  <a:srgbClr val="252525"/>
                </a:solidFill>
                <a:latin typeface="David" panose="020E0502060401010101" pitchFamily="34" charset="-79"/>
                <a:cs typeface="David" panose="020E0502060401010101" pitchFamily="34" charset="-79"/>
              </a:rPr>
              <a:t>בבית הספר </a:t>
            </a:r>
            <a:r>
              <a:rPr lang="he-IL" sz="2400" dirty="0" err="1" smtClean="0">
                <a:solidFill>
                  <a:srgbClr val="252525"/>
                </a:solidFill>
                <a:latin typeface="David" panose="020E0502060401010101" pitchFamily="34" charset="-79"/>
                <a:cs typeface="David" panose="020E0502060401010101" pitchFamily="34" charset="-79"/>
              </a:rPr>
              <a:t>תחכמוני</a:t>
            </a:r>
            <a:r>
              <a:rPr lang="he-IL" sz="2400" dirty="0" smtClean="0">
                <a:solidFill>
                  <a:srgbClr val="252525"/>
                </a:solidFill>
                <a:latin typeface="David" panose="020E0502060401010101" pitchFamily="34" charset="-79"/>
                <a:cs typeface="David" panose="020E0502060401010101" pitchFamily="34" charset="-79"/>
              </a:rPr>
              <a:t> שבירושלים.</a:t>
            </a:r>
          </a:p>
          <a:p>
            <a:r>
              <a:rPr lang="he-IL" sz="2400" dirty="0" smtClean="0">
                <a:solidFill>
                  <a:srgbClr val="252525"/>
                </a:solidFill>
                <a:latin typeface="David" panose="020E0502060401010101" pitchFamily="34" charset="-79"/>
                <a:cs typeface="David" panose="020E0502060401010101" pitchFamily="34" charset="-79"/>
              </a:rPr>
              <a:t> </a:t>
            </a:r>
            <a:r>
              <a:rPr lang="he-IL" sz="2400" dirty="0" smtClean="0">
                <a:solidFill>
                  <a:srgbClr val="252525"/>
                </a:solidFill>
                <a:latin typeface="David" panose="020E0502060401010101" pitchFamily="34" charset="-79"/>
                <a:cs typeface="David" panose="020E0502060401010101" pitchFamily="34" charset="-79"/>
              </a:rPr>
              <a:t>כעבו</a:t>
            </a:r>
            <a:r>
              <a:rPr lang="he-IL" sz="2400" dirty="0" smtClean="0">
                <a:solidFill>
                  <a:srgbClr val="252525"/>
                </a:solidFill>
                <a:latin typeface="David" panose="020E0502060401010101" pitchFamily="34" charset="-79"/>
                <a:cs typeface="David" panose="020E0502060401010101" pitchFamily="34" charset="-79"/>
              </a:rPr>
              <a:t>ר  שנתיים, נשלח </a:t>
            </a:r>
            <a:r>
              <a:rPr lang="he-IL" sz="2400" dirty="0" smtClean="0">
                <a:solidFill>
                  <a:srgbClr val="252525"/>
                </a:solidFill>
                <a:latin typeface="David" panose="020E0502060401010101" pitchFamily="34" charset="-79"/>
                <a:cs typeface="David" panose="020E0502060401010101" pitchFamily="34" charset="-79"/>
              </a:rPr>
              <a:t>יחד עם מקוריה צגה </a:t>
            </a:r>
            <a:r>
              <a:rPr lang="he-IL" sz="2400" dirty="0">
                <a:solidFill>
                  <a:srgbClr val="252525"/>
                </a:solidFill>
                <a:latin typeface="David" panose="020E0502060401010101" pitchFamily="34" charset="-79"/>
                <a:cs typeface="David" panose="020E0502060401010101" pitchFamily="34" charset="-79"/>
              </a:rPr>
              <a:t> </a:t>
            </a:r>
            <a:r>
              <a:rPr lang="he-IL" sz="2400" dirty="0" smtClean="0">
                <a:solidFill>
                  <a:srgbClr val="252525"/>
                </a:solidFill>
                <a:latin typeface="David" panose="020E0502060401010101" pitchFamily="34" charset="-79"/>
                <a:cs typeface="David" panose="020E0502060401010101" pitchFamily="34" charset="-79"/>
              </a:rPr>
              <a:t>ללמוד בפרנקפורט           שבגרמניה. </a:t>
            </a:r>
          </a:p>
          <a:p>
            <a:r>
              <a:rPr lang="he-IL" sz="2400" dirty="0" smtClean="0">
                <a:solidFill>
                  <a:srgbClr val="252525"/>
                </a:solidFill>
                <a:latin typeface="David" panose="020E0502060401010101" pitchFamily="34" charset="-79"/>
                <a:cs typeface="David" panose="020E0502060401010101" pitchFamily="34" charset="-79"/>
              </a:rPr>
              <a:t>ב-</a:t>
            </a:r>
            <a:r>
              <a:rPr lang="he-IL" sz="2400" dirty="0" smtClean="0">
                <a:latin typeface="David" panose="020E0502060401010101" pitchFamily="34" charset="-79"/>
                <a:cs typeface="David" panose="020E0502060401010101" pitchFamily="34" charset="-79"/>
              </a:rPr>
              <a:t>1929</a:t>
            </a:r>
            <a:r>
              <a:rPr lang="he-IL" sz="2400" dirty="0">
                <a:solidFill>
                  <a:srgbClr val="252525"/>
                </a:solidFill>
                <a:latin typeface="David" panose="020E0502060401010101" pitchFamily="34" charset="-79"/>
                <a:cs typeface="David" panose="020E0502060401010101" pitchFamily="34" charset="-79"/>
              </a:rPr>
              <a:t> הועבר </a:t>
            </a:r>
            <a:r>
              <a:rPr lang="he-IL" sz="2400" dirty="0" smtClean="0">
                <a:solidFill>
                  <a:srgbClr val="252525"/>
                </a:solidFill>
                <a:latin typeface="David" panose="020E0502060401010101" pitchFamily="34" charset="-79"/>
                <a:cs typeface="David" panose="020E0502060401010101" pitchFamily="34" charset="-79"/>
              </a:rPr>
              <a:t>למכון </a:t>
            </a:r>
            <a:r>
              <a:rPr lang="he-IL" sz="2400" dirty="0" smtClean="0">
                <a:solidFill>
                  <a:srgbClr val="252525"/>
                </a:solidFill>
                <a:latin typeface="David" panose="020E0502060401010101" pitchFamily="34" charset="-79"/>
                <a:cs typeface="David" panose="020E0502060401010101" pitchFamily="34" charset="-79"/>
              </a:rPr>
              <a:t>'אשר" </a:t>
            </a:r>
            <a:r>
              <a:rPr lang="he-IL" sz="2400" dirty="0" err="1" smtClean="0">
                <a:solidFill>
                  <a:srgbClr val="252525"/>
                </a:solidFill>
                <a:latin typeface="David" panose="020E0502060401010101" pitchFamily="34" charset="-79"/>
                <a:cs typeface="David" panose="020E0502060401010101" pitchFamily="34" charset="-79"/>
              </a:rPr>
              <a:t>שבקנטון</a:t>
            </a:r>
            <a:r>
              <a:rPr lang="he-IL" sz="2400" dirty="0" smtClean="0">
                <a:solidFill>
                  <a:srgbClr val="252525"/>
                </a:solidFill>
                <a:latin typeface="David" panose="020E0502060401010101" pitchFamily="34" charset="-79"/>
                <a:cs typeface="David" panose="020E0502060401010101" pitchFamily="34" charset="-79"/>
              </a:rPr>
              <a:t>,</a:t>
            </a:r>
            <a:r>
              <a:rPr lang="he-IL" sz="2400" dirty="0">
                <a:solidFill>
                  <a:srgbClr val="252525"/>
                </a:solidFill>
                <a:latin typeface="David" panose="020E0502060401010101" pitchFamily="34" charset="-79"/>
                <a:cs typeface="David" panose="020E0502060401010101" pitchFamily="34" charset="-79"/>
              </a:rPr>
              <a:t> </a:t>
            </a:r>
            <a:r>
              <a:rPr lang="he-IL" sz="2400" dirty="0" smtClean="0">
                <a:solidFill>
                  <a:srgbClr val="252525"/>
                </a:solidFill>
                <a:latin typeface="David" panose="020E0502060401010101" pitchFamily="34" charset="-79"/>
                <a:cs typeface="David" panose="020E0502060401010101" pitchFamily="34" charset="-79"/>
              </a:rPr>
              <a:t>שבירתו</a:t>
            </a:r>
            <a:r>
              <a:rPr lang="he-IL" sz="2400" dirty="0">
                <a:solidFill>
                  <a:srgbClr val="252525"/>
                </a:solidFill>
                <a:latin typeface="David" panose="020E0502060401010101" pitchFamily="34" charset="-79"/>
                <a:cs typeface="David" panose="020E0502060401010101" pitchFamily="34" charset="-79"/>
              </a:rPr>
              <a:t> </a:t>
            </a:r>
            <a:r>
              <a:rPr lang="he-IL" sz="2400" dirty="0" err="1" smtClean="0">
                <a:solidFill>
                  <a:srgbClr val="252525"/>
                </a:solidFill>
                <a:latin typeface="David" panose="020E0502060401010101" pitchFamily="34" charset="-79"/>
                <a:cs typeface="David" panose="020E0502060401010101" pitchFamily="34" charset="-79"/>
              </a:rPr>
              <a:t>לוזאן</a:t>
            </a:r>
            <a:r>
              <a:rPr lang="he-IL" sz="2400" dirty="0" smtClean="0">
                <a:solidFill>
                  <a:srgbClr val="252525"/>
                </a:solidFill>
                <a:latin typeface="David" panose="020E0502060401010101" pitchFamily="34" charset="-79"/>
                <a:cs typeface="David" panose="020E0502060401010101" pitchFamily="34" charset="-79"/>
              </a:rPr>
              <a:t> </a:t>
            </a:r>
            <a:r>
              <a:rPr lang="he-IL" sz="2400" dirty="0">
                <a:solidFill>
                  <a:srgbClr val="252525"/>
                </a:solidFill>
                <a:latin typeface="David" panose="020E0502060401010101" pitchFamily="34" charset="-79"/>
                <a:cs typeface="David" panose="020E0502060401010101" pitchFamily="34" charset="-79"/>
              </a:rPr>
              <a:t> </a:t>
            </a:r>
            <a:r>
              <a:rPr lang="he-IL" sz="2400" dirty="0" smtClean="0">
                <a:solidFill>
                  <a:srgbClr val="252525"/>
                </a:solidFill>
                <a:latin typeface="David" panose="020E0502060401010101" pitchFamily="34" charset="-79"/>
                <a:cs typeface="David" panose="020E0502060401010101" pitchFamily="34" charset="-79"/>
              </a:rPr>
              <a:t>שבשוויץ. </a:t>
            </a:r>
            <a:r>
              <a:rPr lang="he-IL" sz="2400" dirty="0">
                <a:solidFill>
                  <a:srgbClr val="252525"/>
                </a:solidFill>
                <a:latin typeface="David" panose="020E0502060401010101" pitchFamily="34" charset="-79"/>
                <a:cs typeface="David" panose="020E0502060401010101" pitchFamily="34" charset="-79"/>
              </a:rPr>
              <a:t>לאחר מכן הועבר לבית הספר של </a:t>
            </a:r>
            <a:r>
              <a:rPr lang="he-IL" sz="2400" dirty="0" smtClean="0">
                <a:latin typeface="David" panose="020E0502060401010101" pitchFamily="34" charset="-79"/>
                <a:cs typeface="David" panose="020E0502060401010101" pitchFamily="34" charset="-79"/>
              </a:rPr>
              <a:t>כי"ח</a:t>
            </a:r>
            <a:r>
              <a:rPr lang="he-IL" sz="2400" dirty="0">
                <a:solidFill>
                  <a:srgbClr val="252525"/>
                </a:solidFill>
                <a:latin typeface="David" panose="020E0502060401010101" pitchFamily="34" charset="-79"/>
                <a:cs typeface="David" panose="020E0502060401010101" pitchFamily="34" charset="-79"/>
              </a:rPr>
              <a:t> </a:t>
            </a:r>
            <a:r>
              <a:rPr lang="he-IL" sz="2400" dirty="0" smtClean="0">
                <a:solidFill>
                  <a:srgbClr val="252525"/>
                </a:solidFill>
                <a:latin typeface="David" panose="020E0502060401010101" pitchFamily="34" charset="-79"/>
                <a:cs typeface="David" panose="020E0502060401010101" pitchFamily="34" charset="-79"/>
              </a:rPr>
              <a:t>בפריז, צרפת.</a:t>
            </a:r>
          </a:p>
          <a:p>
            <a:r>
              <a:rPr lang="he-IL" sz="2400" dirty="0">
                <a:latin typeface="David" panose="020E0502060401010101" pitchFamily="34" charset="-79"/>
                <a:cs typeface="David" panose="020E0502060401010101" pitchFamily="34" charset="-79"/>
              </a:rPr>
              <a:t>ב-1931 שב לאתיופיה כדי לשמש מורה בבית הספר העברי תחת הנהלתו של </a:t>
            </a:r>
            <a:r>
              <a:rPr lang="he-IL" sz="2400" dirty="0" smtClean="0">
                <a:latin typeface="David" panose="020E0502060401010101" pitchFamily="34" charset="-79"/>
                <a:cs typeface="David" panose="020E0502060401010101" pitchFamily="34" charset="-79"/>
              </a:rPr>
              <a:t>תמרת </a:t>
            </a:r>
            <a:r>
              <a:rPr lang="he-IL" sz="2400" dirty="0" smtClean="0">
                <a:latin typeface="David" panose="020E0502060401010101" pitchFamily="34" charset="-79"/>
                <a:cs typeface="David" panose="020E0502060401010101" pitchFamily="34" charset="-79"/>
              </a:rPr>
              <a:t>עמנואל</a:t>
            </a:r>
            <a:r>
              <a:rPr lang="he-IL" sz="2400" dirty="0">
                <a:latin typeface="David" panose="020E0502060401010101" pitchFamily="34" charset="-79"/>
                <a:cs typeface="David" panose="020E0502060401010101" pitchFamily="34" charset="-79"/>
              </a:rPr>
              <a:t>.</a:t>
            </a:r>
          </a:p>
        </p:txBody>
      </p:sp>
      <p:sp>
        <p:nvSpPr>
          <p:cNvPr id="5" name="Title 1"/>
          <p:cNvSpPr>
            <a:spLocks noGrp="1"/>
          </p:cNvSpPr>
          <p:nvPr>
            <p:ph type="title"/>
          </p:nvPr>
        </p:nvSpPr>
        <p:spPr>
          <a:xfrm>
            <a:off x="2667000" y="1563197"/>
            <a:ext cx="7315200" cy="845034"/>
          </a:xfrm>
        </p:spPr>
        <p:txBody>
          <a:bodyPr>
            <a:noAutofit/>
          </a:bodyPr>
          <a:lstStyle/>
          <a:p>
            <a:r>
              <a:rPr lang="he-IL" b="1" dirty="0" smtClean="0">
                <a:solidFill>
                  <a:srgbClr val="FF0000"/>
                </a:solidFill>
                <a:latin typeface="David" panose="020E0502060401010101" pitchFamily="34" charset="-79"/>
                <a:cs typeface="David" panose="020E0502060401010101" pitchFamily="34" charset="-79"/>
              </a:rPr>
              <a:t>המשך - יונה </a:t>
            </a:r>
            <a:r>
              <a:rPr lang="he-IL" b="1" dirty="0">
                <a:solidFill>
                  <a:srgbClr val="FF0000"/>
                </a:solidFill>
                <a:latin typeface="David" panose="020E0502060401010101" pitchFamily="34" charset="-79"/>
                <a:cs typeface="David" panose="020E0502060401010101" pitchFamily="34" charset="-79"/>
              </a:rPr>
              <a:t>בוגלה</a:t>
            </a:r>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12</a:t>
            </a:fld>
            <a:endParaRPr lang="he-IL">
              <a:solidFill>
                <a:prstClr val="black">
                  <a:tint val="75000"/>
                </a:prstClr>
              </a:solidFill>
            </a:endParaRPr>
          </a:p>
        </p:txBody>
      </p:sp>
    </p:spTree>
    <p:extLst>
      <p:ext uri="{BB962C8B-B14F-4D97-AF65-F5344CB8AC3E}">
        <p14:creationId xmlns:p14="http://schemas.microsoft.com/office/powerpoint/2010/main" val="72938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
            <a:ext cx="12192000" cy="685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365760" y="1463359"/>
            <a:ext cx="10972800" cy="1143000"/>
          </a:xfrm>
        </p:spPr>
        <p:txBody>
          <a:bodyPr vert="horz" lIns="91440" tIns="45720" rIns="91440" bIns="45720" rtlCol="1" anchor="ctr">
            <a:noAutofit/>
          </a:bodyPr>
          <a:lstStyle/>
          <a:p>
            <a:r>
              <a:rPr lang="he-IL" b="1" dirty="0" smtClean="0">
                <a:solidFill>
                  <a:srgbClr val="FF0000"/>
                </a:solidFill>
                <a:latin typeface="David" panose="020E0502060401010101" pitchFamily="34" charset="-79"/>
                <a:cs typeface="David" panose="020E0502060401010101" pitchFamily="34" charset="-79"/>
              </a:rPr>
              <a:t>המשך - יונה </a:t>
            </a:r>
            <a:r>
              <a:rPr lang="he-IL" b="1" dirty="0" err="1" smtClean="0">
                <a:solidFill>
                  <a:srgbClr val="FF0000"/>
                </a:solidFill>
                <a:latin typeface="David" panose="020E0502060401010101" pitchFamily="34" charset="-79"/>
                <a:cs typeface="David" panose="020E0502060401010101" pitchFamily="34" charset="-79"/>
              </a:rPr>
              <a:t>בוגלה</a:t>
            </a:r>
            <a:endParaRPr lang="he-IL" b="1"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783080" y="2927635"/>
            <a:ext cx="8072068" cy="2741646"/>
          </a:xfrm>
        </p:spPr>
        <p:txBody>
          <a:bodyPr>
            <a:noAutofit/>
          </a:bodyPr>
          <a:lstStyle/>
          <a:p>
            <a:pPr>
              <a:spcBef>
                <a:spcPts val="0"/>
              </a:spcBef>
            </a:pPr>
            <a:r>
              <a:rPr lang="he-IL" sz="3000" dirty="0">
                <a:latin typeface="David" panose="020E0502060401010101" pitchFamily="34" charset="-79"/>
                <a:cs typeface="David" panose="020E0502060401010101" pitchFamily="34" charset="-79"/>
              </a:rPr>
              <a:t>ב- 1936, </a:t>
            </a:r>
            <a:r>
              <a:rPr lang="he-IL" sz="3000" dirty="0" smtClean="0">
                <a:latin typeface="David" panose="020E0502060401010101" pitchFamily="34" charset="-79"/>
                <a:cs typeface="David" panose="020E0502060401010101" pitchFamily="34" charset="-79"/>
              </a:rPr>
              <a:t>נכבשה אתיופיה </a:t>
            </a:r>
            <a:r>
              <a:rPr lang="he-IL" sz="3000" dirty="0">
                <a:latin typeface="David" panose="020E0502060401010101" pitchFamily="34" charset="-79"/>
                <a:cs typeface="David" panose="020E0502060401010101" pitchFamily="34" charset="-79"/>
              </a:rPr>
              <a:t> בידי </a:t>
            </a:r>
            <a:r>
              <a:rPr lang="he-IL" sz="3000" dirty="0" smtClean="0">
                <a:latin typeface="David" panose="020E0502060401010101" pitchFamily="34" charset="-79"/>
                <a:cs typeface="David" panose="020E0502060401010101" pitchFamily="34" charset="-79"/>
              </a:rPr>
              <a:t>איטליה. </a:t>
            </a:r>
            <a:r>
              <a:rPr lang="he-IL" sz="3000" dirty="0">
                <a:latin typeface="David" panose="020E0502060401010101" pitchFamily="34" charset="-79"/>
                <a:cs typeface="David" panose="020E0502060401010101" pitchFamily="34" charset="-79"/>
              </a:rPr>
              <a:t>בית הספר </a:t>
            </a:r>
            <a:r>
              <a:rPr lang="he-IL" sz="3000" dirty="0" smtClean="0">
                <a:latin typeface="David" panose="020E0502060401010101" pitchFamily="34" charset="-79"/>
                <a:cs typeface="David" panose="020E0502060401010101" pitchFamily="34" charset="-79"/>
              </a:rPr>
              <a:t>היהודי באדיס אבבה נסגר </a:t>
            </a:r>
            <a:r>
              <a:rPr lang="he-IL" sz="3000" dirty="0" smtClean="0">
                <a:latin typeface="David" panose="020E0502060401010101" pitchFamily="34" charset="-79"/>
                <a:cs typeface="David" panose="020E0502060401010101" pitchFamily="34" charset="-79"/>
              </a:rPr>
              <a:t>ותמרת </a:t>
            </a:r>
            <a:r>
              <a:rPr lang="he-IL" sz="3000" dirty="0" smtClean="0">
                <a:latin typeface="David" panose="020E0502060401010101" pitchFamily="34" charset="-79"/>
                <a:cs typeface="David" panose="020E0502060401010101" pitchFamily="34" charset="-79"/>
              </a:rPr>
              <a:t>עמנואל ברח. </a:t>
            </a:r>
          </a:p>
          <a:p>
            <a:pPr>
              <a:spcBef>
                <a:spcPts val="0"/>
              </a:spcBef>
            </a:pPr>
            <a:r>
              <a:rPr lang="he-IL" sz="3000" dirty="0" smtClean="0">
                <a:latin typeface="David" panose="020E0502060401010101" pitchFamily="34" charset="-79"/>
                <a:cs typeface="David" panose="020E0502060401010101" pitchFamily="34" charset="-79"/>
              </a:rPr>
              <a:t>יונה </a:t>
            </a:r>
            <a:r>
              <a:rPr lang="he-IL" sz="3000" dirty="0" err="1">
                <a:latin typeface="David" panose="020E0502060401010101" pitchFamily="34" charset="-79"/>
                <a:cs typeface="David" panose="020E0502060401010101" pitchFamily="34" charset="-79"/>
              </a:rPr>
              <a:t>בוגלה</a:t>
            </a:r>
            <a:r>
              <a:rPr lang="he-IL" sz="3000" dirty="0">
                <a:latin typeface="David" panose="020E0502060401010101" pitchFamily="34" charset="-79"/>
                <a:cs typeface="David" panose="020E0502060401010101" pitchFamily="34" charset="-79"/>
              </a:rPr>
              <a:t> הסתובב בכפרי היהודים </a:t>
            </a:r>
            <a:r>
              <a:rPr lang="he-IL" sz="3000" dirty="0" smtClean="0">
                <a:latin typeface="David" panose="020E0502060401010101" pitchFamily="34" charset="-79"/>
                <a:cs typeface="David" panose="020E0502060401010101" pitchFamily="34" charset="-79"/>
              </a:rPr>
              <a:t>שבגונדר ועבד </a:t>
            </a:r>
            <a:r>
              <a:rPr lang="he-IL" sz="3000" dirty="0">
                <a:latin typeface="David" panose="020E0502060401010101" pitchFamily="34" charset="-79"/>
                <a:cs typeface="David" panose="020E0502060401010101" pitchFamily="34" charset="-79"/>
              </a:rPr>
              <a:t>בכל עבודה מזדמנת. </a:t>
            </a:r>
            <a:endParaRPr lang="he-IL" sz="3000" dirty="0" smtClean="0">
              <a:latin typeface="David" panose="020E0502060401010101" pitchFamily="34" charset="-79"/>
              <a:cs typeface="David" panose="020E0502060401010101" pitchFamily="34" charset="-79"/>
            </a:endParaRPr>
          </a:p>
          <a:p>
            <a:pPr>
              <a:spcBef>
                <a:spcPts val="0"/>
              </a:spcBef>
            </a:pPr>
            <a:r>
              <a:rPr lang="he-IL" sz="3000" dirty="0">
                <a:latin typeface="David" panose="020E0502060401010101" pitchFamily="34" charset="-79"/>
                <a:cs typeface="David" panose="020E0502060401010101" pitchFamily="34" charset="-79"/>
              </a:rPr>
              <a:t>בשנת 1942 נישא והקים משפחה </a:t>
            </a:r>
            <a:r>
              <a:rPr lang="he-IL" sz="3000" dirty="0" smtClean="0">
                <a:latin typeface="David" panose="020E0502060401010101" pitchFamily="34" charset="-79"/>
                <a:cs typeface="David" panose="020E0502060401010101" pitchFamily="34" charset="-79"/>
              </a:rPr>
              <a:t>ענפה.</a:t>
            </a:r>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13</a:t>
            </a:fld>
            <a:endParaRPr lang="he-IL">
              <a:solidFill>
                <a:prstClr val="black">
                  <a:tint val="75000"/>
                </a:prstClr>
              </a:solidFill>
            </a:endParaRPr>
          </a:p>
        </p:txBody>
      </p:sp>
    </p:spTree>
    <p:extLst>
      <p:ext uri="{BB962C8B-B14F-4D97-AF65-F5344CB8AC3E}">
        <p14:creationId xmlns:p14="http://schemas.microsoft.com/office/powerpoint/2010/main" val="191317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1661160" y="945199"/>
            <a:ext cx="9189720" cy="1143000"/>
          </a:xfrm>
        </p:spPr>
        <p:txBody>
          <a:bodyPr/>
          <a:lstStyle/>
          <a:p>
            <a:r>
              <a:rPr lang="he-IL" b="1" dirty="0" err="1" smtClean="0">
                <a:solidFill>
                  <a:srgbClr val="FF0000"/>
                </a:solidFill>
              </a:rPr>
              <a:t>בוגלה</a:t>
            </a:r>
            <a:r>
              <a:rPr lang="he-IL" b="1" dirty="0" smtClean="0">
                <a:solidFill>
                  <a:srgbClr val="FF0000"/>
                </a:solidFill>
              </a:rPr>
              <a:t> פועל למען הצלת יהדות אתיופיה</a:t>
            </a:r>
            <a:endParaRPr lang="he-IL" b="1" dirty="0">
              <a:solidFill>
                <a:srgbClr val="FF0000"/>
              </a:solidFill>
            </a:endParaRPr>
          </a:p>
        </p:txBody>
      </p:sp>
      <p:sp>
        <p:nvSpPr>
          <p:cNvPr id="3" name="מציין מיקום תוכן 2"/>
          <p:cNvSpPr>
            <a:spLocks noGrp="1"/>
          </p:cNvSpPr>
          <p:nvPr>
            <p:ph idx="1"/>
          </p:nvPr>
        </p:nvSpPr>
        <p:spPr>
          <a:xfrm>
            <a:off x="1714500" y="2118363"/>
            <a:ext cx="8763000" cy="3886198"/>
          </a:xfrm>
        </p:spPr>
        <p:txBody>
          <a:bodyPr>
            <a:normAutofit/>
          </a:bodyPr>
          <a:lstStyle/>
          <a:p>
            <a:pPr lvl="0">
              <a:spcBef>
                <a:spcPts val="0"/>
              </a:spcBef>
            </a:pPr>
            <a:r>
              <a:rPr lang="he-IL" sz="2400" dirty="0">
                <a:solidFill>
                  <a:prstClr val="black"/>
                </a:solidFill>
                <a:latin typeface="David" panose="020E0502060401010101" pitchFamily="34" charset="-79"/>
                <a:cs typeface="David" panose="020E0502060401010101" pitchFamily="34" charset="-79"/>
              </a:rPr>
              <a:t>עם חזרת השלטון </a:t>
            </a:r>
            <a:r>
              <a:rPr lang="he-IL" sz="2400" dirty="0" smtClean="0">
                <a:solidFill>
                  <a:prstClr val="black"/>
                </a:solidFill>
                <a:latin typeface="David" panose="020E0502060401010101" pitchFamily="34" charset="-79"/>
                <a:cs typeface="David" panose="020E0502060401010101" pitchFamily="34" charset="-79"/>
              </a:rPr>
              <a:t>האתיופי, </a:t>
            </a:r>
            <a:r>
              <a:rPr lang="he-IL" sz="2400" dirty="0" smtClean="0">
                <a:solidFill>
                  <a:prstClr val="black"/>
                </a:solidFill>
                <a:latin typeface="David" panose="020E0502060401010101" pitchFamily="34" charset="-79"/>
                <a:cs typeface="David" panose="020E0502060401010101" pitchFamily="34" charset="-79"/>
              </a:rPr>
              <a:t>כיהן יונה </a:t>
            </a:r>
            <a:r>
              <a:rPr lang="he-IL" sz="2400" dirty="0" err="1">
                <a:solidFill>
                  <a:prstClr val="black"/>
                </a:solidFill>
                <a:latin typeface="David" panose="020E0502060401010101" pitchFamily="34" charset="-79"/>
                <a:cs typeface="David" panose="020E0502060401010101" pitchFamily="34" charset="-79"/>
              </a:rPr>
              <a:t>בוגלה</a:t>
            </a:r>
            <a:r>
              <a:rPr lang="he-IL" sz="2400" dirty="0">
                <a:solidFill>
                  <a:prstClr val="black"/>
                </a:solidFill>
                <a:latin typeface="David" panose="020E0502060401010101" pitchFamily="34" charset="-79"/>
                <a:cs typeface="David" panose="020E0502060401010101" pitchFamily="34" charset="-79"/>
              </a:rPr>
              <a:t> </a:t>
            </a:r>
            <a:r>
              <a:rPr lang="he-IL" sz="2400" dirty="0" smtClean="0">
                <a:solidFill>
                  <a:prstClr val="black"/>
                </a:solidFill>
                <a:latin typeface="David" panose="020E0502060401010101" pitchFamily="34" charset="-79"/>
                <a:cs typeface="David" panose="020E0502060401010101" pitchFamily="34" charset="-79"/>
              </a:rPr>
              <a:t>בתפקידים </a:t>
            </a:r>
            <a:r>
              <a:rPr lang="he-IL" sz="2400" dirty="0">
                <a:solidFill>
                  <a:prstClr val="black"/>
                </a:solidFill>
                <a:latin typeface="David" panose="020E0502060401010101" pitchFamily="34" charset="-79"/>
                <a:cs typeface="David" panose="020E0502060401010101" pitchFamily="34" charset="-79"/>
              </a:rPr>
              <a:t>שונים במשרדי האוצר והחינוך </a:t>
            </a:r>
            <a:r>
              <a:rPr lang="he-IL" sz="2400" dirty="0" smtClean="0">
                <a:solidFill>
                  <a:prstClr val="black"/>
                </a:solidFill>
                <a:latin typeface="David" panose="020E0502060401010101" pitchFamily="34" charset="-79"/>
                <a:cs typeface="David" panose="020E0502060401010101" pitchFamily="34" charset="-79"/>
              </a:rPr>
              <a:t>האתיופיים</a:t>
            </a:r>
            <a:r>
              <a:rPr lang="he-IL" sz="2400" dirty="0">
                <a:solidFill>
                  <a:prstClr val="black"/>
                </a:solidFill>
                <a:latin typeface="David" panose="020E0502060401010101" pitchFamily="34" charset="-79"/>
                <a:cs typeface="David" panose="020E0502060401010101" pitchFamily="34" charset="-79"/>
              </a:rPr>
              <a:t>. </a:t>
            </a:r>
          </a:p>
          <a:p>
            <a:pPr lvl="0">
              <a:spcBef>
                <a:spcPts val="0"/>
              </a:spcBef>
            </a:pPr>
            <a:r>
              <a:rPr lang="he-IL" sz="2400" dirty="0">
                <a:solidFill>
                  <a:prstClr val="black"/>
                </a:solidFill>
                <a:latin typeface="David" panose="020E0502060401010101" pitchFamily="34" charset="-79"/>
                <a:cs typeface="David" panose="020E0502060401010101" pitchFamily="34" charset="-79"/>
              </a:rPr>
              <a:t>במסגרת תפקידו נפלו לידי יונה גם מכתבים </a:t>
            </a:r>
            <a:r>
              <a:rPr lang="he-IL" sz="2400" dirty="0" smtClean="0">
                <a:solidFill>
                  <a:prstClr val="black"/>
                </a:solidFill>
                <a:latin typeface="David" panose="020E0502060401010101" pitchFamily="34" charset="-79"/>
                <a:cs typeface="David" panose="020E0502060401010101" pitchFamily="34" charset="-79"/>
              </a:rPr>
              <a:t>שתוכנם עסק ביהודי </a:t>
            </a:r>
            <a:r>
              <a:rPr lang="he-IL" sz="2400" dirty="0">
                <a:solidFill>
                  <a:prstClr val="black"/>
                </a:solidFill>
                <a:latin typeface="David" panose="020E0502060401010101" pitchFamily="34" charset="-79"/>
                <a:cs typeface="David" panose="020E0502060401010101" pitchFamily="34" charset="-79"/>
              </a:rPr>
              <a:t>אתיופיה – בקשות מארגונים </a:t>
            </a:r>
            <a:r>
              <a:rPr lang="he-IL" sz="2400" dirty="0" smtClean="0">
                <a:solidFill>
                  <a:prstClr val="black"/>
                </a:solidFill>
                <a:latin typeface="David" panose="020E0502060401010101" pitchFamily="34" charset="-79"/>
                <a:cs typeface="David" panose="020E0502060401010101" pitchFamily="34" charset="-79"/>
              </a:rPr>
              <a:t>מיסיונריים, </a:t>
            </a:r>
            <a:r>
              <a:rPr lang="he-IL" sz="2400" dirty="0">
                <a:solidFill>
                  <a:prstClr val="black"/>
                </a:solidFill>
                <a:latin typeface="David" panose="020E0502060401010101" pitchFamily="34" charset="-79"/>
                <a:cs typeface="David" panose="020E0502060401010101" pitchFamily="34" charset="-79"/>
              </a:rPr>
              <a:t>במיוחד המיסיון האנגליקני שרצה לפעול להמרת דתם של יהודי אתיופיה. </a:t>
            </a:r>
            <a:r>
              <a:rPr lang="he-IL" sz="2400" dirty="0" smtClean="0">
                <a:solidFill>
                  <a:prstClr val="black"/>
                </a:solidFill>
                <a:latin typeface="David" panose="020E0502060401010101" pitchFamily="34" charset="-79"/>
                <a:cs typeface="David" panose="020E0502060401010101" pitchFamily="34" charset="-79"/>
              </a:rPr>
              <a:t>יונה, </a:t>
            </a:r>
            <a:r>
              <a:rPr lang="he-IL" sz="2400" dirty="0">
                <a:solidFill>
                  <a:prstClr val="black"/>
                </a:solidFill>
                <a:latin typeface="David" panose="020E0502060401010101" pitchFamily="34" charset="-79"/>
                <a:cs typeface="David" panose="020E0502060401010101" pitchFamily="34" charset="-79"/>
              </a:rPr>
              <a:t>שראה את הצפוי לאחיו היהודים, לא השלים עם העומד </a:t>
            </a:r>
            <a:r>
              <a:rPr lang="he-IL" sz="2400" dirty="0" smtClean="0">
                <a:solidFill>
                  <a:prstClr val="black"/>
                </a:solidFill>
                <a:latin typeface="David" panose="020E0502060401010101" pitchFamily="34" charset="-79"/>
                <a:cs typeface="David" panose="020E0502060401010101" pitchFamily="34" charset="-79"/>
              </a:rPr>
              <a:t>להתרחש, </a:t>
            </a:r>
            <a:r>
              <a:rPr lang="he-IL" sz="2400" dirty="0">
                <a:solidFill>
                  <a:prstClr val="black"/>
                </a:solidFill>
                <a:latin typeface="David" panose="020E0502060401010101" pitchFamily="34" charset="-79"/>
                <a:cs typeface="David" panose="020E0502060401010101" pitchFamily="34" charset="-79"/>
              </a:rPr>
              <a:t>ויצר קשר עם מורו ד"ר </a:t>
            </a:r>
            <a:r>
              <a:rPr lang="he-IL" sz="2400" dirty="0" err="1" smtClean="0">
                <a:solidFill>
                  <a:prstClr val="black"/>
                </a:solidFill>
                <a:latin typeface="David" panose="020E0502060401010101" pitchFamily="34" charset="-79"/>
                <a:cs typeface="David" panose="020E0502060401010101" pitchFamily="34" charset="-79"/>
              </a:rPr>
              <a:t>פייטלוביץ</a:t>
            </a:r>
            <a:r>
              <a:rPr lang="he-IL" sz="2400" dirty="0" smtClean="0">
                <a:solidFill>
                  <a:prstClr val="black"/>
                </a:solidFill>
                <a:latin typeface="David" panose="020E0502060401010101" pitchFamily="34" charset="-79"/>
                <a:cs typeface="David" panose="020E0502060401010101" pitchFamily="34" charset="-79"/>
              </a:rPr>
              <a:t>' </a:t>
            </a:r>
            <a:r>
              <a:rPr lang="he-IL" sz="2400" dirty="0">
                <a:solidFill>
                  <a:prstClr val="black"/>
                </a:solidFill>
                <a:latin typeface="David" panose="020E0502060401010101" pitchFamily="34" charset="-79"/>
                <a:cs typeface="David" panose="020E0502060401010101" pitchFamily="34" charset="-79"/>
              </a:rPr>
              <a:t>ודווח לו על כוונות המיסיונרים. </a:t>
            </a:r>
          </a:p>
          <a:p>
            <a:pPr lvl="0">
              <a:spcBef>
                <a:spcPts val="0"/>
              </a:spcBef>
            </a:pPr>
            <a:r>
              <a:rPr lang="he-IL" sz="2400" dirty="0">
                <a:solidFill>
                  <a:prstClr val="black"/>
                </a:solidFill>
                <a:latin typeface="David" panose="020E0502060401010101" pitchFamily="34" charset="-79"/>
                <a:cs typeface="David" panose="020E0502060401010101" pitchFamily="34" charset="-79"/>
              </a:rPr>
              <a:t>בעקבות המכתבים, המצב נבדק והוחלט </a:t>
            </a:r>
            <a:r>
              <a:rPr lang="he-IL" sz="2400" dirty="0" smtClean="0">
                <a:solidFill>
                  <a:prstClr val="black"/>
                </a:solidFill>
                <a:latin typeface="David" panose="020E0502060401010101" pitchFamily="34" charset="-79"/>
                <a:cs typeface="David" panose="020E0502060401010101" pitchFamily="34" charset="-79"/>
              </a:rPr>
              <a:t>על ידי </a:t>
            </a:r>
            <a:r>
              <a:rPr lang="he-IL" sz="2400" dirty="0">
                <a:solidFill>
                  <a:prstClr val="black"/>
                </a:solidFill>
                <a:latin typeface="David" panose="020E0502060401010101" pitchFamily="34" charset="-79"/>
                <a:cs typeface="David" panose="020E0502060401010101" pitchFamily="34" charset="-79"/>
              </a:rPr>
              <a:t>המחלקה לחינוך ותרבות של  הסוכנות היהודית בגולה ובלחץ של ה-"</a:t>
            </a:r>
            <a:r>
              <a:rPr lang="he-IL" sz="2400" dirty="0" smtClean="0">
                <a:solidFill>
                  <a:prstClr val="black"/>
                </a:solidFill>
                <a:latin typeface="David" panose="020E0502060401010101" pitchFamily="34" charset="-79"/>
                <a:cs typeface="David" panose="020E0502060401010101" pitchFamily="34" charset="-79"/>
              </a:rPr>
              <a:t>ועד </a:t>
            </a:r>
            <a:r>
              <a:rPr lang="he-IL" sz="2400" dirty="0">
                <a:solidFill>
                  <a:prstClr val="black"/>
                </a:solidFill>
                <a:latin typeface="David" panose="020E0502060401010101" pitchFamily="34" charset="-79"/>
                <a:cs typeface="David" panose="020E0502060401010101" pitchFamily="34" charset="-79"/>
              </a:rPr>
              <a:t>למען </a:t>
            </a:r>
            <a:r>
              <a:rPr lang="he-IL" sz="2400" dirty="0" err="1">
                <a:solidFill>
                  <a:prstClr val="black"/>
                </a:solidFill>
                <a:latin typeface="David" panose="020E0502060401010101" pitchFamily="34" charset="-79"/>
                <a:cs typeface="David" panose="020E0502060401010101" pitchFamily="34" charset="-79"/>
              </a:rPr>
              <a:t>נדחי</a:t>
            </a:r>
            <a:r>
              <a:rPr lang="he-IL" sz="2400" dirty="0">
                <a:solidFill>
                  <a:prstClr val="black"/>
                </a:solidFill>
                <a:latin typeface="David" panose="020E0502060401010101" pitchFamily="34" charset="-79"/>
                <a:cs typeface="David" panose="020E0502060401010101" pitchFamily="34" charset="-79"/>
              </a:rPr>
              <a:t> ישראל</a:t>
            </a:r>
            <a:r>
              <a:rPr lang="he-IL" sz="2400" dirty="0" smtClean="0">
                <a:solidFill>
                  <a:prstClr val="black"/>
                </a:solidFill>
                <a:latin typeface="David" panose="020E0502060401010101" pitchFamily="34" charset="-79"/>
                <a:cs typeface="David" panose="020E0502060401010101" pitchFamily="34" charset="-79"/>
              </a:rPr>
              <a:t>", </a:t>
            </a:r>
            <a:r>
              <a:rPr lang="he-IL" sz="2400" dirty="0">
                <a:solidFill>
                  <a:prstClr val="black"/>
                </a:solidFill>
                <a:latin typeface="David" panose="020E0502060401010101" pitchFamily="34" charset="-79"/>
                <a:cs typeface="David" panose="020E0502060401010101" pitchFamily="34" charset="-79"/>
              </a:rPr>
              <a:t>שבראשו עמד הנשיא יצחק בן </a:t>
            </a:r>
            <a:r>
              <a:rPr lang="he-IL" sz="2400" dirty="0" smtClean="0">
                <a:solidFill>
                  <a:prstClr val="black"/>
                </a:solidFill>
                <a:latin typeface="David" panose="020E0502060401010101" pitchFamily="34" charset="-79"/>
                <a:cs typeface="David" panose="020E0502060401010101" pitchFamily="34" charset="-79"/>
              </a:rPr>
              <a:t>צבי, </a:t>
            </a:r>
            <a:r>
              <a:rPr lang="he-IL" sz="2400" dirty="0">
                <a:solidFill>
                  <a:prstClr val="black"/>
                </a:solidFill>
                <a:latin typeface="David" panose="020E0502060401010101" pitchFamily="34" charset="-79"/>
                <a:cs typeface="David" panose="020E0502060401010101" pitchFamily="34" charset="-79"/>
              </a:rPr>
              <a:t>להקים בית ספר באתיופיה.</a:t>
            </a:r>
          </a:p>
          <a:p>
            <a:endParaRPr lang="he-IL" dirty="0"/>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14</a:t>
            </a:fld>
            <a:endParaRPr lang="he-IL">
              <a:solidFill>
                <a:prstClr val="black">
                  <a:tint val="75000"/>
                </a:prstClr>
              </a:solidFill>
            </a:endParaRPr>
          </a:p>
        </p:txBody>
      </p:sp>
    </p:spTree>
    <p:extLst>
      <p:ext uri="{BB962C8B-B14F-4D97-AF65-F5344CB8AC3E}">
        <p14:creationId xmlns:p14="http://schemas.microsoft.com/office/powerpoint/2010/main" val="329314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5"/>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1356360" y="1256530"/>
            <a:ext cx="9479280" cy="789051"/>
          </a:xfrm>
        </p:spPr>
        <p:txBody>
          <a:bodyPr/>
          <a:lstStyle/>
          <a:p>
            <a:r>
              <a:rPr lang="he-IL" b="1" dirty="0" smtClean="0">
                <a:solidFill>
                  <a:srgbClr val="FF0000"/>
                </a:solidFill>
                <a:latin typeface="David" panose="020E0502060401010101" pitchFamily="34" charset="-79"/>
                <a:cs typeface="David" panose="020E0502060401010101" pitchFamily="34" charset="-79"/>
              </a:rPr>
              <a:t>יונה </a:t>
            </a:r>
            <a:r>
              <a:rPr lang="he-IL" b="1" dirty="0" err="1" smtClean="0">
                <a:solidFill>
                  <a:srgbClr val="FF0000"/>
                </a:solidFill>
                <a:latin typeface="David" panose="020E0502060401010101" pitchFamily="34" charset="-79"/>
                <a:cs typeface="David" panose="020E0502060401010101" pitchFamily="34" charset="-79"/>
              </a:rPr>
              <a:t>בוגלה</a:t>
            </a:r>
            <a:r>
              <a:rPr lang="he-IL" b="1" dirty="0" smtClean="0">
                <a:solidFill>
                  <a:srgbClr val="FF0000"/>
                </a:solidFill>
                <a:latin typeface="David" panose="020E0502060401010101" pitchFamily="34" charset="-79"/>
                <a:cs typeface="David" panose="020E0502060401010101" pitchFamily="34" charset="-79"/>
              </a:rPr>
              <a:t> כאיש </a:t>
            </a:r>
            <a:r>
              <a:rPr lang="he-IL" b="1" dirty="0" smtClean="0">
                <a:solidFill>
                  <a:srgbClr val="FF0000"/>
                </a:solidFill>
                <a:latin typeface="David" panose="020E0502060401010101" pitchFamily="34" charset="-79"/>
                <a:cs typeface="David" panose="020E0502060401010101" pitchFamily="34" charset="-79"/>
              </a:rPr>
              <a:t>חינוך: 1978-1953 </a:t>
            </a:r>
            <a:endParaRPr lang="he-IL" b="1" dirty="0">
              <a:solidFill>
                <a:srgbClr val="FF0000"/>
              </a:solidFill>
            </a:endParaRPr>
          </a:p>
        </p:txBody>
      </p:sp>
      <p:sp>
        <p:nvSpPr>
          <p:cNvPr id="3" name="מציין מיקום תוכן 2"/>
          <p:cNvSpPr>
            <a:spLocks noGrp="1"/>
          </p:cNvSpPr>
          <p:nvPr>
            <p:ph idx="1"/>
          </p:nvPr>
        </p:nvSpPr>
        <p:spPr>
          <a:xfrm>
            <a:off x="2133600" y="2087882"/>
            <a:ext cx="8186990" cy="4130037"/>
          </a:xfrm>
        </p:spPr>
        <p:txBody>
          <a:bodyPr>
            <a:noAutofit/>
          </a:bodyPr>
          <a:lstStyle/>
          <a:p>
            <a:r>
              <a:rPr lang="he-IL" sz="2400" dirty="0" smtClean="0">
                <a:latin typeface="David" panose="020E0502060401010101" pitchFamily="34" charset="-79"/>
                <a:cs typeface="David" panose="020E0502060401010101" pitchFamily="34" charset="-79"/>
              </a:rPr>
              <a:t>ב-1953 </a:t>
            </a:r>
            <a:r>
              <a:rPr lang="he-IL" sz="2400" dirty="0">
                <a:latin typeface="David" panose="020E0502060401010101" pitchFamily="34" charset="-79"/>
                <a:cs typeface="David" panose="020E0502060401010101" pitchFamily="34" charset="-79"/>
              </a:rPr>
              <a:t>התפטר </a:t>
            </a:r>
            <a:r>
              <a:rPr lang="he-IL" sz="2400" dirty="0" err="1" smtClean="0">
                <a:latin typeface="David" panose="020E0502060401010101" pitchFamily="34" charset="-79"/>
                <a:cs typeface="David" panose="020E0502060401010101" pitchFamily="34" charset="-79"/>
              </a:rPr>
              <a:t>בוגלה</a:t>
            </a:r>
            <a:r>
              <a:rPr lang="he-IL" sz="2400" dirty="0" smtClean="0">
                <a:latin typeface="David" panose="020E0502060401010101" pitchFamily="34" charset="-79"/>
                <a:cs typeface="David" panose="020E0502060401010101" pitchFamily="34" charset="-79"/>
              </a:rPr>
              <a:t> מתפקידיו </a:t>
            </a:r>
            <a:r>
              <a:rPr lang="he-IL" sz="2400" dirty="0">
                <a:latin typeface="David" panose="020E0502060401010101" pitchFamily="34" charset="-79"/>
                <a:cs typeface="David" panose="020E0502060401010101" pitchFamily="34" charset="-79"/>
              </a:rPr>
              <a:t>בממשלה והחל ללמד בבית הספר העברי שהוקם באסמרה למען ביתא </a:t>
            </a:r>
            <a:r>
              <a:rPr lang="he-IL" sz="2400" dirty="0" smtClean="0">
                <a:latin typeface="David" panose="020E0502060401010101" pitchFamily="34" charset="-79"/>
                <a:cs typeface="David" panose="020E0502060401010101" pitchFamily="34" charset="-79"/>
              </a:rPr>
              <a:t>ישראל. בוגרי בית הספר הראשונים </a:t>
            </a:r>
            <a:r>
              <a:rPr lang="he-IL" sz="2400" dirty="0">
                <a:latin typeface="David" panose="020E0502060401010101" pitchFamily="34" charset="-79"/>
                <a:cs typeface="David" panose="020E0502060401010101" pitchFamily="34" charset="-79"/>
              </a:rPr>
              <a:t>נשלחו </a:t>
            </a:r>
            <a:r>
              <a:rPr lang="he-IL" sz="2400" dirty="0" smtClean="0">
                <a:latin typeface="David" panose="020E0502060401010101" pitchFamily="34" charset="-79"/>
                <a:cs typeface="David" panose="020E0502060401010101" pitchFamily="34" charset="-79"/>
              </a:rPr>
              <a:t>בהמשך ללמוד בארץ בכפר </a:t>
            </a:r>
            <a:r>
              <a:rPr lang="he-IL" sz="2400" dirty="0">
                <a:latin typeface="David" panose="020E0502060401010101" pitchFamily="34" charset="-79"/>
                <a:cs typeface="David" panose="020E0502060401010101" pitchFamily="34" charset="-79"/>
              </a:rPr>
              <a:t>בתיה.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כאשר נסגר </a:t>
            </a:r>
            <a:r>
              <a:rPr lang="he-IL" sz="2400" dirty="0">
                <a:latin typeface="David" panose="020E0502060401010101" pitchFamily="34" charset="-79"/>
                <a:cs typeface="David" panose="020E0502060401010101" pitchFamily="34" charset="-79"/>
              </a:rPr>
              <a:t>בית הספר באסמרה </a:t>
            </a:r>
            <a:r>
              <a:rPr lang="he-IL" sz="2400" dirty="0" smtClean="0">
                <a:latin typeface="David" panose="020E0502060401010101" pitchFamily="34" charset="-79"/>
                <a:cs typeface="David" panose="020E0502060401010101" pitchFamily="34" charset="-79"/>
              </a:rPr>
              <a:t>קמו </a:t>
            </a:r>
            <a:r>
              <a:rPr lang="he-IL" sz="2400" dirty="0">
                <a:latin typeface="David" panose="020E0502060401010101" pitchFamily="34" charset="-79"/>
                <a:cs typeface="David" panose="020E0502060401010101" pitchFamily="34" charset="-79"/>
              </a:rPr>
              <a:t>בתי ספר בכפרים </a:t>
            </a:r>
            <a:r>
              <a:rPr lang="he-IL" sz="2400" dirty="0" smtClean="0">
                <a:latin typeface="David" panose="020E0502060401010101" pitchFamily="34" charset="-79"/>
                <a:cs typeface="David" panose="020E0502060401010101" pitchFamily="34" charset="-79"/>
              </a:rPr>
              <a:t>היהודיים</a:t>
            </a:r>
            <a:r>
              <a:rPr lang="he-IL" sz="2400" dirty="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ובוגלה</a:t>
            </a:r>
            <a:r>
              <a:rPr lang="he-IL"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פיקח </a:t>
            </a:r>
            <a:r>
              <a:rPr lang="he-IL" sz="2400" dirty="0" smtClean="0">
                <a:latin typeface="David" panose="020E0502060401010101" pitchFamily="34" charset="-79"/>
                <a:cs typeface="David" panose="020E0502060401010101" pitchFamily="34" charset="-79"/>
              </a:rPr>
              <a:t>עליהם.</a:t>
            </a:r>
          </a:p>
          <a:p>
            <a:r>
              <a:rPr lang="he-IL" sz="2400" dirty="0" smtClean="0">
                <a:latin typeface="David" panose="020E0502060401010101" pitchFamily="34" charset="-79"/>
                <a:cs typeface="David" panose="020E0502060401010101" pitchFamily="34" charset="-79"/>
              </a:rPr>
              <a:t>בתחילת </a:t>
            </a:r>
            <a:r>
              <a:rPr lang="he-IL" sz="2400" dirty="0">
                <a:latin typeface="David" panose="020E0502060401010101" pitchFamily="34" charset="-79"/>
                <a:cs typeface="David" panose="020E0502060401010101" pitchFamily="34" charset="-79"/>
              </a:rPr>
              <a:t>שנות </a:t>
            </a:r>
            <a:r>
              <a:rPr lang="he-IL" sz="2400" dirty="0" smtClean="0">
                <a:latin typeface="David" panose="020E0502060401010101" pitchFamily="34" charset="-79"/>
                <a:cs typeface="David" panose="020E0502060401010101" pitchFamily="34" charset="-79"/>
              </a:rPr>
              <a:t>השבעים </a:t>
            </a:r>
            <a:r>
              <a:rPr lang="he-IL" sz="2400" dirty="0">
                <a:latin typeface="David" panose="020E0502060401010101" pitchFamily="34" charset="-79"/>
                <a:cs typeface="David" panose="020E0502060401010101" pitchFamily="34" charset="-79"/>
              </a:rPr>
              <a:t>הקימה רשת אורט בתי ספר באתיופיה </a:t>
            </a:r>
            <a:r>
              <a:rPr lang="he-IL" sz="2400" dirty="0" err="1">
                <a:latin typeface="David" panose="020E0502060401010101" pitchFamily="34" charset="-79"/>
                <a:cs typeface="David" panose="020E0502060401010101" pitchFamily="34" charset="-79"/>
              </a:rPr>
              <a:t>ובוגלה</a:t>
            </a:r>
            <a:r>
              <a:rPr lang="he-IL" sz="2400" dirty="0">
                <a:latin typeface="David" panose="020E0502060401010101" pitchFamily="34" charset="-79"/>
                <a:cs typeface="David" panose="020E0502060401010101" pitchFamily="34" charset="-79"/>
              </a:rPr>
              <a:t> שימש כמפקח.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המצב השתנה כאשר ב-1974 </a:t>
            </a:r>
            <a:r>
              <a:rPr lang="he-IL" sz="2400" dirty="0">
                <a:latin typeface="David" panose="020E0502060401010101" pitchFamily="34" charset="-79"/>
                <a:cs typeface="David" panose="020E0502060401010101" pitchFamily="34" charset="-79"/>
              </a:rPr>
              <a:t>פרצה מלחמת האזרחים האתיופית וארגוני המחתרת, השמרניים והפרו </a:t>
            </a:r>
            <a:r>
              <a:rPr lang="he-IL" sz="2400" dirty="0" smtClean="0">
                <a:latin typeface="David" panose="020E0502060401010101" pitchFamily="34" charset="-79"/>
                <a:cs typeface="David" panose="020E0502060401010101" pitchFamily="34" charset="-79"/>
              </a:rPr>
              <a:t>מלוכניים, </a:t>
            </a:r>
            <a:r>
              <a:rPr lang="he-IL" sz="2400" dirty="0">
                <a:latin typeface="David" panose="020E0502060401010101" pitchFamily="34" charset="-79"/>
                <a:cs typeface="David" panose="020E0502060401010101" pitchFamily="34" charset="-79"/>
              </a:rPr>
              <a:t>הציבו </a:t>
            </a:r>
            <a:r>
              <a:rPr lang="he-IL" sz="2400" dirty="0" smtClean="0">
                <a:latin typeface="David" panose="020E0502060401010101" pitchFamily="34" charset="-79"/>
                <a:cs typeface="David" panose="020E0502060401010101" pitchFamily="34" charset="-79"/>
              </a:rPr>
              <a:t>את היהודים כמטרה</a:t>
            </a:r>
            <a:r>
              <a:rPr lang="he-IL" sz="2400" dirty="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15</a:t>
            </a:fld>
            <a:endParaRPr lang="he-IL">
              <a:solidFill>
                <a:prstClr val="black">
                  <a:tint val="75000"/>
                </a:prstClr>
              </a:solidFill>
            </a:endParaRPr>
          </a:p>
        </p:txBody>
      </p:sp>
    </p:spTree>
    <p:extLst>
      <p:ext uri="{BB962C8B-B14F-4D97-AF65-F5344CB8AC3E}">
        <p14:creationId xmlns:p14="http://schemas.microsoft.com/office/powerpoint/2010/main" val="294452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5"/>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4008120" y="1189039"/>
            <a:ext cx="7528560" cy="1143000"/>
          </a:xfrm>
        </p:spPr>
        <p:txBody>
          <a:bodyPr>
            <a:normAutofit/>
          </a:bodyPr>
          <a:lstStyle/>
          <a:p>
            <a:r>
              <a:rPr lang="he-IL" sz="4800" b="1" dirty="0" smtClean="0">
                <a:solidFill>
                  <a:srgbClr val="FF0000"/>
                </a:solidFill>
                <a:latin typeface="David" panose="020E0502060401010101" pitchFamily="34" charset="-79"/>
                <a:cs typeface="David" panose="020E0502060401010101" pitchFamily="34" charset="-79"/>
              </a:rPr>
              <a:t>עליה לארץ ישראל</a:t>
            </a:r>
            <a:endParaRPr lang="he-IL" sz="4800"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3546799" y="2268585"/>
            <a:ext cx="7979616" cy="3842655"/>
          </a:xfrm>
        </p:spPr>
        <p:txBody>
          <a:bodyPr>
            <a:noAutofit/>
          </a:bodyPr>
          <a:lstStyle/>
          <a:p>
            <a:r>
              <a:rPr lang="he-IL" sz="2400" dirty="0" smtClean="0">
                <a:latin typeface="David" panose="020E0502060401010101" pitchFamily="34" charset="-79"/>
                <a:cs typeface="David" panose="020E0502060401010101" pitchFamily="34" charset="-79"/>
              </a:rPr>
              <a:t>ב-1979</a:t>
            </a:r>
            <a:r>
              <a:rPr lang="he-IL" sz="2400" dirty="0">
                <a:latin typeface="David" panose="020E0502060401010101" pitchFamily="34" charset="-79"/>
                <a:cs typeface="David" panose="020E0502060401010101" pitchFamily="34" charset="-79"/>
              </a:rPr>
              <a:t> הורתה הממשלה האתיופית לסגור את בתי הספר של </a:t>
            </a:r>
            <a:r>
              <a:rPr lang="he-IL" sz="2400" dirty="0" smtClean="0">
                <a:latin typeface="David" panose="020E0502060401010101" pitchFamily="34" charset="-79"/>
                <a:cs typeface="David" panose="020E0502060401010101" pitchFamily="34" charset="-79"/>
              </a:rPr>
              <a:t>רשת </a:t>
            </a:r>
            <a:r>
              <a:rPr lang="he-IL" sz="2400" dirty="0" smtClean="0">
                <a:latin typeface="David" panose="020E0502060401010101" pitchFamily="34" charset="-79"/>
                <a:cs typeface="David" panose="020E0502060401010101" pitchFamily="34" charset="-79"/>
              </a:rPr>
              <a:t>'אורט" </a:t>
            </a:r>
            <a:r>
              <a:rPr lang="he-IL" sz="2400" dirty="0">
                <a:latin typeface="David" panose="020E0502060401010101" pitchFamily="34" charset="-79"/>
                <a:cs typeface="David" panose="020E0502060401010101" pitchFamily="34" charset="-79"/>
              </a:rPr>
              <a:t>בטענה של פעילות לאומית-ציונית. מורי בתי הספר היו מבוקשים ורבים מהם יצאו את גבולות המדינה דרך </a:t>
            </a:r>
            <a:r>
              <a:rPr lang="he-IL" sz="2400" dirty="0" smtClean="0">
                <a:latin typeface="David" panose="020E0502060401010101" pitchFamily="34" charset="-79"/>
                <a:cs typeface="David" panose="020E0502060401010101" pitchFamily="34" charset="-79"/>
              </a:rPr>
              <a:t>סודן </a:t>
            </a:r>
            <a:r>
              <a:rPr lang="he-IL" sz="2400" dirty="0">
                <a:latin typeface="David" panose="020E0502060401010101" pitchFamily="34" charset="-79"/>
                <a:cs typeface="David" panose="020E0502060401010101" pitchFamily="34" charset="-79"/>
              </a:rPr>
              <a:t>והגיעו לישראל.</a:t>
            </a:r>
          </a:p>
          <a:p>
            <a:r>
              <a:rPr lang="he-IL" sz="2400" dirty="0" smtClean="0">
                <a:latin typeface="David" panose="020E0502060401010101" pitchFamily="34" charset="-79"/>
                <a:cs typeface="David" panose="020E0502060401010101" pitchFamily="34" charset="-79"/>
              </a:rPr>
              <a:t>באוגוסט 1979,</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הוציא </a:t>
            </a:r>
            <a:r>
              <a:rPr lang="he-IL" sz="2400" dirty="0">
                <a:latin typeface="David" panose="020E0502060401010101" pitchFamily="34" charset="-79"/>
                <a:cs typeface="David" panose="020E0502060401010101" pitchFamily="34" charset="-79"/>
              </a:rPr>
              <a:t>משרד החוץ הישראלי ויזה דרך השגרירות המקסיקנית בישראל למען יציאתו של </a:t>
            </a:r>
            <a:r>
              <a:rPr lang="he-IL" sz="2400" dirty="0" err="1">
                <a:latin typeface="David" panose="020E0502060401010101" pitchFamily="34" charset="-79"/>
                <a:cs typeface="David" panose="020E0502060401010101" pitchFamily="34" charset="-79"/>
              </a:rPr>
              <a:t>בוגלה</a:t>
            </a:r>
            <a:r>
              <a:rPr lang="he-IL" sz="2400" dirty="0">
                <a:latin typeface="David" panose="020E0502060401010101" pitchFamily="34" charset="-79"/>
                <a:cs typeface="David" panose="020E0502060401010101" pitchFamily="34" charset="-79"/>
              </a:rPr>
              <a:t> מאתיופיה</a:t>
            </a:r>
            <a:r>
              <a:rPr lang="he-IL" sz="2400" dirty="0" smtClean="0">
                <a:latin typeface="David" panose="020E0502060401010101" pitchFamily="34" charset="-79"/>
                <a:cs typeface="David" panose="020E0502060401010101" pitchFamily="34" charset="-79"/>
              </a:rPr>
              <a:t>.</a:t>
            </a:r>
            <a:r>
              <a:rPr lang="he-IL" sz="2400" baseline="300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עם </a:t>
            </a:r>
            <a:r>
              <a:rPr lang="he-IL" sz="2400" dirty="0">
                <a:latin typeface="David" panose="020E0502060401010101" pitchFamily="34" charset="-79"/>
                <a:cs typeface="David" panose="020E0502060401010101" pitchFamily="34" charset="-79"/>
              </a:rPr>
              <a:t>הגעתו לישראל </a:t>
            </a:r>
            <a:r>
              <a:rPr lang="he-IL" sz="2400" dirty="0" smtClean="0">
                <a:latin typeface="David" panose="020E0502060401010101" pitchFamily="34" charset="-79"/>
                <a:cs typeface="David" panose="020E0502060401010101" pitchFamily="34" charset="-79"/>
              </a:rPr>
              <a:t>הצטרף לארגונים שפעלו למען </a:t>
            </a:r>
            <a:r>
              <a:rPr lang="he-IL" sz="2400" dirty="0">
                <a:latin typeface="David" panose="020E0502060401010101" pitchFamily="34" charset="-79"/>
                <a:cs typeface="David" panose="020E0502060401010101" pitchFamily="34" charset="-79"/>
              </a:rPr>
              <a:t>עליית </a:t>
            </a:r>
            <a:r>
              <a:rPr lang="he-IL" sz="2400" dirty="0" smtClean="0">
                <a:latin typeface="David" panose="020E0502060401010101" pitchFamily="34" charset="-79"/>
                <a:cs typeface="David" panose="020E0502060401010101" pitchFamily="34" charset="-79"/>
              </a:rPr>
              <a:t>הקהילה. </a:t>
            </a:r>
            <a:r>
              <a:rPr lang="he-IL" sz="2400" dirty="0">
                <a:latin typeface="David" panose="020E0502060401010101" pitchFamily="34" charset="-79"/>
                <a:cs typeface="David" panose="020E0502060401010101" pitchFamily="34" charset="-79"/>
              </a:rPr>
              <a:t>הצטרפותו של </a:t>
            </a:r>
            <a:r>
              <a:rPr lang="he-IL" sz="2400" dirty="0" err="1">
                <a:latin typeface="David" panose="020E0502060401010101" pitchFamily="34" charset="-79"/>
                <a:cs typeface="David" panose="020E0502060401010101" pitchFamily="34" charset="-79"/>
              </a:rPr>
              <a:t>בוגלה</a:t>
            </a:r>
            <a:r>
              <a:rPr lang="he-IL" sz="2400" dirty="0">
                <a:latin typeface="David" panose="020E0502060401010101" pitchFamily="34" charset="-79"/>
                <a:cs typeface="David" panose="020E0502060401010101" pitchFamily="34" charset="-79"/>
              </a:rPr>
              <a:t> לקריאות העלייה רק חיזקו והעלו את המודעות. </a:t>
            </a:r>
            <a:endParaRPr lang="he-IL" sz="2400" dirty="0" smtClean="0">
              <a:latin typeface="David" panose="020E0502060401010101" pitchFamily="34" charset="-79"/>
              <a:cs typeface="David" panose="020E0502060401010101" pitchFamily="34" charset="-79"/>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71" y="1530220"/>
            <a:ext cx="3301028" cy="413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16</a:t>
            </a:fld>
            <a:endParaRPr lang="he-IL">
              <a:solidFill>
                <a:prstClr val="black">
                  <a:tint val="75000"/>
                </a:prstClr>
              </a:solidFill>
            </a:endParaRPr>
          </a:p>
        </p:txBody>
      </p:sp>
    </p:spTree>
    <p:extLst>
      <p:ext uri="{BB962C8B-B14F-4D97-AF65-F5344CB8AC3E}">
        <p14:creationId xmlns:p14="http://schemas.microsoft.com/office/powerpoint/2010/main" val="326749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5"/>
            <a:ext cx="12174727" cy="68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796213" y="1338329"/>
            <a:ext cx="10972800" cy="994324"/>
          </a:xfrm>
        </p:spPr>
        <p:txBody>
          <a:bodyPr/>
          <a:lstStyle/>
          <a:p>
            <a:r>
              <a:rPr lang="he-IL" b="1" dirty="0" smtClean="0">
                <a:solidFill>
                  <a:srgbClr val="FF0000"/>
                </a:solidFill>
              </a:rPr>
              <a:t>יונה </a:t>
            </a:r>
            <a:r>
              <a:rPr lang="he-IL" b="1" dirty="0" err="1" smtClean="0">
                <a:solidFill>
                  <a:srgbClr val="FF0000"/>
                </a:solidFill>
              </a:rPr>
              <a:t>בוגלה</a:t>
            </a:r>
            <a:r>
              <a:rPr lang="he-IL" b="1" dirty="0" smtClean="0">
                <a:solidFill>
                  <a:srgbClr val="FF0000"/>
                </a:solidFill>
              </a:rPr>
              <a:t> פועל למען יהודי אתיופיה</a:t>
            </a:r>
            <a:endParaRPr lang="he-IL" b="1" dirty="0">
              <a:solidFill>
                <a:srgbClr val="FF0000"/>
              </a:solidFill>
            </a:endParaRPr>
          </a:p>
        </p:txBody>
      </p:sp>
      <p:sp>
        <p:nvSpPr>
          <p:cNvPr id="3" name="מציין מיקום תוכן 2"/>
          <p:cNvSpPr>
            <a:spLocks noGrp="1"/>
          </p:cNvSpPr>
          <p:nvPr>
            <p:ph idx="1"/>
          </p:nvPr>
        </p:nvSpPr>
        <p:spPr>
          <a:xfrm>
            <a:off x="2911151" y="2458620"/>
            <a:ext cx="8633927" cy="3512972"/>
          </a:xfrm>
        </p:spPr>
        <p:txBody>
          <a:bodyPr>
            <a:noAutofit/>
          </a:bodyPr>
          <a:lstStyle/>
          <a:p>
            <a:pPr lvl="0"/>
            <a:r>
              <a:rPr lang="he-IL" sz="2800" dirty="0">
                <a:solidFill>
                  <a:prstClr val="black"/>
                </a:solidFill>
                <a:latin typeface="David" panose="020E0502060401010101" pitchFamily="34" charset="-79"/>
                <a:cs typeface="David" panose="020E0502060401010101" pitchFamily="34" charset="-79"/>
              </a:rPr>
              <a:t>ב-15 </a:t>
            </a:r>
            <a:r>
              <a:rPr lang="he-IL" sz="2800" dirty="0" smtClean="0">
                <a:solidFill>
                  <a:prstClr val="black"/>
                </a:solidFill>
                <a:latin typeface="David" panose="020E0502060401010101" pitchFamily="34" charset="-79"/>
                <a:cs typeface="David" panose="020E0502060401010101" pitchFamily="34" charset="-79"/>
              </a:rPr>
              <a:t>בנובמבר </a:t>
            </a:r>
            <a:r>
              <a:rPr lang="he-IL" sz="2800" dirty="0">
                <a:solidFill>
                  <a:prstClr val="black"/>
                </a:solidFill>
                <a:latin typeface="David" panose="020E0502060401010101" pitchFamily="34" charset="-79"/>
                <a:cs typeface="David" panose="020E0502060401010101" pitchFamily="34" charset="-79"/>
              </a:rPr>
              <a:t>נאם </a:t>
            </a:r>
            <a:r>
              <a:rPr lang="he-IL" sz="2800" dirty="0" err="1">
                <a:solidFill>
                  <a:prstClr val="black"/>
                </a:solidFill>
                <a:latin typeface="David" panose="020E0502060401010101" pitchFamily="34" charset="-79"/>
                <a:cs typeface="David" panose="020E0502060401010101" pitchFamily="34" charset="-79"/>
              </a:rPr>
              <a:t>בוגלה</a:t>
            </a:r>
            <a:r>
              <a:rPr lang="he-IL" sz="2800" dirty="0">
                <a:solidFill>
                  <a:prstClr val="black"/>
                </a:solidFill>
                <a:latin typeface="David" panose="020E0502060401010101" pitchFamily="34" charset="-79"/>
                <a:cs typeface="David" panose="020E0502060401010101" pitchFamily="34" charset="-79"/>
              </a:rPr>
              <a:t> באספה הכללית של הפדרציה היהודית במונטריאול בפני </a:t>
            </a:r>
            <a:r>
              <a:rPr lang="he-IL" sz="2800" dirty="0" smtClean="0">
                <a:solidFill>
                  <a:prstClr val="black"/>
                </a:solidFill>
                <a:latin typeface="David" panose="020E0502060401010101" pitchFamily="34" charset="-79"/>
                <a:cs typeface="David" panose="020E0502060401010101" pitchFamily="34" charset="-79"/>
              </a:rPr>
              <a:t>כאלפיים </a:t>
            </a:r>
            <a:r>
              <a:rPr lang="he-IL" sz="2800" dirty="0">
                <a:solidFill>
                  <a:prstClr val="black"/>
                </a:solidFill>
                <a:latin typeface="David" panose="020E0502060401010101" pitchFamily="34" charset="-79"/>
                <a:cs typeface="David" panose="020E0502060401010101" pitchFamily="34" charset="-79"/>
              </a:rPr>
              <a:t>ממנהיגי יהדות צפון אמריקה והסביר את הצורך בעלייה המונית דחופה של בני קהילתו.</a:t>
            </a:r>
            <a:r>
              <a:rPr lang="he-IL" sz="2800" baseline="30000" dirty="0">
                <a:solidFill>
                  <a:prstClr val="black"/>
                </a:solidFill>
                <a:latin typeface="David" panose="020E0502060401010101" pitchFamily="34" charset="-79"/>
                <a:cs typeface="David" panose="020E0502060401010101" pitchFamily="34" charset="-79"/>
              </a:rPr>
              <a:t> </a:t>
            </a:r>
            <a:endParaRPr lang="he-IL" sz="2800" dirty="0">
              <a:solidFill>
                <a:prstClr val="black"/>
              </a:solidFill>
              <a:latin typeface="David" panose="020E0502060401010101" pitchFamily="34" charset="-79"/>
              <a:cs typeface="David" panose="020E0502060401010101" pitchFamily="34" charset="-79"/>
            </a:endParaRPr>
          </a:p>
          <a:p>
            <a:r>
              <a:rPr lang="he-IL" sz="2800" dirty="0" smtClean="0">
                <a:solidFill>
                  <a:prstClr val="black"/>
                </a:solidFill>
                <a:latin typeface="David" panose="020E0502060401010101" pitchFamily="34" charset="-79"/>
                <a:cs typeface="David" panose="020E0502060401010101" pitchFamily="34" charset="-79"/>
              </a:rPr>
              <a:t>באותו </a:t>
            </a:r>
            <a:r>
              <a:rPr lang="he-IL" sz="2800" dirty="0">
                <a:solidFill>
                  <a:prstClr val="black"/>
                </a:solidFill>
                <a:latin typeface="David" panose="020E0502060401010101" pitchFamily="34" charset="-79"/>
                <a:cs typeface="David" panose="020E0502060401010101" pitchFamily="34" charset="-79"/>
              </a:rPr>
              <a:t>ערב </a:t>
            </a:r>
            <a:r>
              <a:rPr lang="he-IL" sz="2800" dirty="0" smtClean="0">
                <a:solidFill>
                  <a:prstClr val="black"/>
                </a:solidFill>
                <a:latin typeface="David" panose="020E0502060401010101" pitchFamily="34" charset="-79"/>
                <a:cs typeface="David" panose="020E0502060401010101" pitchFamily="34" charset="-79"/>
              </a:rPr>
              <a:t>הוועידה </a:t>
            </a:r>
            <a:r>
              <a:rPr lang="he-IL" sz="2800" dirty="0">
                <a:solidFill>
                  <a:prstClr val="black"/>
                </a:solidFill>
                <a:latin typeface="David" panose="020E0502060401010101" pitchFamily="34" charset="-79"/>
                <a:cs typeface="David" panose="020E0502060401010101" pitchFamily="34" charset="-79"/>
              </a:rPr>
              <a:t>קיבלה החלטה לפעול מיד </a:t>
            </a:r>
            <a:r>
              <a:rPr lang="he-IL" sz="2800" dirty="0" smtClean="0">
                <a:solidFill>
                  <a:prstClr val="black"/>
                </a:solidFill>
                <a:latin typeface="David" panose="020E0502060401010101" pitchFamily="34" charset="-79"/>
                <a:cs typeface="David" panose="020E0502060401010101" pitchFamily="34" charset="-79"/>
              </a:rPr>
              <a:t>לעליית </a:t>
            </a:r>
            <a:r>
              <a:rPr lang="he-IL" sz="2800" dirty="0">
                <a:solidFill>
                  <a:prstClr val="black"/>
                </a:solidFill>
                <a:latin typeface="David" panose="020E0502060401010101" pitchFamily="34" charset="-79"/>
                <a:cs typeface="David" panose="020E0502060401010101" pitchFamily="34" charset="-79"/>
              </a:rPr>
              <a:t>יהודי אתיופיה וכל הארגונים נתנו את הסכמתם להתגייס לנושא. </a:t>
            </a:r>
            <a:r>
              <a:rPr lang="he-IL" sz="2800" dirty="0" smtClean="0">
                <a:solidFill>
                  <a:prstClr val="black"/>
                </a:solidFill>
                <a:latin typeface="David" panose="020E0502060401010101" pitchFamily="34" charset="-79"/>
                <a:cs typeface="David" panose="020E0502060401010101" pitchFamily="34" charset="-79"/>
              </a:rPr>
              <a:t>באותו </a:t>
            </a:r>
            <a:r>
              <a:rPr lang="he-IL" sz="2800" dirty="0">
                <a:solidFill>
                  <a:prstClr val="black"/>
                </a:solidFill>
                <a:latin typeface="David" panose="020E0502060401010101" pitchFamily="34" charset="-79"/>
                <a:cs typeface="David" panose="020E0502060401010101" pitchFamily="34" charset="-79"/>
              </a:rPr>
              <a:t>יום גם ועדת </a:t>
            </a:r>
            <a:r>
              <a:rPr lang="he-IL" sz="2800" dirty="0" smtClean="0">
                <a:solidFill>
                  <a:prstClr val="black"/>
                </a:solidFill>
                <a:latin typeface="David" panose="020E0502060401010101" pitchFamily="34" charset="-79"/>
                <a:cs typeface="David" panose="020E0502060401010101" pitchFamily="34" charset="-79"/>
              </a:rPr>
              <a:t>העלייה </a:t>
            </a:r>
            <a:r>
              <a:rPr lang="he-IL" sz="2800" dirty="0">
                <a:solidFill>
                  <a:prstClr val="black"/>
                </a:solidFill>
                <a:latin typeface="David" panose="020E0502060401010101" pitchFamily="34" charset="-79"/>
                <a:cs typeface="David" panose="020E0502060401010101" pitchFamily="34" charset="-79"/>
              </a:rPr>
              <a:t>והקליטה של הכנסת  קיבלה החלטה דומה בירושלים</a:t>
            </a:r>
            <a:r>
              <a:rPr lang="he-IL" sz="2800" dirty="0" smtClean="0">
                <a:solidFill>
                  <a:prstClr val="black"/>
                </a:solidFill>
                <a:latin typeface="David" panose="020E0502060401010101" pitchFamily="34" charset="-79"/>
                <a:cs typeface="David" panose="020E0502060401010101" pitchFamily="34" charset="-79"/>
              </a:rPr>
              <a:t>.</a:t>
            </a:r>
            <a:endParaRPr lang="he-IL" sz="2800" dirty="0">
              <a:solidFill>
                <a:prstClr val="black"/>
              </a:solidFill>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73" y="2790579"/>
            <a:ext cx="2051763" cy="263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17</a:t>
            </a:fld>
            <a:endParaRPr lang="he-IL">
              <a:solidFill>
                <a:prstClr val="black">
                  <a:tint val="75000"/>
                </a:prstClr>
              </a:solidFill>
            </a:endParaRPr>
          </a:p>
        </p:txBody>
      </p:sp>
    </p:spTree>
    <p:extLst>
      <p:ext uri="{BB962C8B-B14F-4D97-AF65-F5344CB8AC3E}">
        <p14:creationId xmlns:p14="http://schemas.microsoft.com/office/powerpoint/2010/main" val="223648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5"/>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441649" y="1275192"/>
            <a:ext cx="10972800" cy="919679"/>
          </a:xfrm>
        </p:spPr>
        <p:txBody>
          <a:bodyPr/>
          <a:lstStyle/>
          <a:p>
            <a:r>
              <a:rPr lang="he-IL" b="1" dirty="0" smtClean="0">
                <a:solidFill>
                  <a:srgbClr val="FF0000"/>
                </a:solidFill>
              </a:rPr>
              <a:t>המשך - יונה </a:t>
            </a:r>
            <a:r>
              <a:rPr lang="he-IL" b="1" dirty="0" err="1">
                <a:solidFill>
                  <a:srgbClr val="FF0000"/>
                </a:solidFill>
              </a:rPr>
              <a:t>בוגלה</a:t>
            </a:r>
            <a:r>
              <a:rPr lang="he-IL" b="1" dirty="0">
                <a:solidFill>
                  <a:srgbClr val="FF0000"/>
                </a:solidFill>
              </a:rPr>
              <a:t> פועל למען יהודי אתיופיה</a:t>
            </a:r>
            <a:endParaRPr lang="he-IL" dirty="0"/>
          </a:p>
        </p:txBody>
      </p:sp>
      <p:sp>
        <p:nvSpPr>
          <p:cNvPr id="3" name="מציין מיקום תוכן 2"/>
          <p:cNvSpPr>
            <a:spLocks noGrp="1"/>
          </p:cNvSpPr>
          <p:nvPr>
            <p:ph idx="1"/>
          </p:nvPr>
        </p:nvSpPr>
        <p:spPr>
          <a:xfrm>
            <a:off x="1165860" y="2254279"/>
            <a:ext cx="9860280" cy="3811242"/>
          </a:xfrm>
        </p:spPr>
        <p:txBody>
          <a:bodyPr>
            <a:normAutofit/>
          </a:bodyPr>
          <a:lstStyle/>
          <a:p>
            <a:pPr lvl="0"/>
            <a:r>
              <a:rPr lang="he-IL" sz="2400" dirty="0">
                <a:solidFill>
                  <a:prstClr val="black"/>
                </a:solidFill>
                <a:latin typeface="David" panose="020E0502060401010101" pitchFamily="34" charset="-79"/>
                <a:cs typeface="David" panose="020E0502060401010101" pitchFamily="34" charset="-79"/>
              </a:rPr>
              <a:t>עם עליית הקהילה משלהי שנות </a:t>
            </a:r>
            <a:r>
              <a:rPr lang="he-IL" sz="2400" dirty="0" smtClean="0">
                <a:solidFill>
                  <a:prstClr val="black"/>
                </a:solidFill>
                <a:latin typeface="David" panose="020E0502060401010101" pitchFamily="34" charset="-79"/>
                <a:cs typeface="David" panose="020E0502060401010101" pitchFamily="34" charset="-79"/>
              </a:rPr>
              <a:t>השבעים, </a:t>
            </a:r>
            <a:r>
              <a:rPr lang="he-IL" sz="2400" dirty="0">
                <a:solidFill>
                  <a:prstClr val="black"/>
                </a:solidFill>
                <a:latin typeface="David" panose="020E0502060401010101" pitchFamily="34" charset="-79"/>
                <a:cs typeface="David" panose="020E0502060401010101" pitchFamily="34" charset="-79"/>
              </a:rPr>
              <a:t>עזר </a:t>
            </a:r>
            <a:r>
              <a:rPr lang="he-IL" sz="2400" dirty="0" err="1">
                <a:solidFill>
                  <a:prstClr val="black"/>
                </a:solidFill>
                <a:latin typeface="David" panose="020E0502060401010101" pitchFamily="34" charset="-79"/>
                <a:cs typeface="David" panose="020E0502060401010101" pitchFamily="34" charset="-79"/>
              </a:rPr>
              <a:t>בוגלה</a:t>
            </a:r>
            <a:r>
              <a:rPr lang="he-IL" sz="2400" dirty="0">
                <a:solidFill>
                  <a:prstClr val="black"/>
                </a:solidFill>
                <a:latin typeface="David" panose="020E0502060401010101" pitchFamily="34" charset="-79"/>
                <a:cs typeface="David" panose="020E0502060401010101" pitchFamily="34" charset="-79"/>
              </a:rPr>
              <a:t> לעולים החדשים להתאקלם.</a:t>
            </a:r>
          </a:p>
          <a:p>
            <a:pPr lvl="0"/>
            <a:r>
              <a:rPr lang="he-IL" sz="2400" dirty="0">
                <a:solidFill>
                  <a:prstClr val="black"/>
                </a:solidFill>
                <a:latin typeface="David" panose="020E0502060401010101" pitchFamily="34" charset="-79"/>
                <a:cs typeface="David" panose="020E0502060401010101" pitchFamily="34" charset="-79"/>
              </a:rPr>
              <a:t>ב- 1984 </a:t>
            </a:r>
            <a:r>
              <a:rPr lang="he-IL" sz="2400" dirty="0" smtClean="0">
                <a:solidFill>
                  <a:prstClr val="black"/>
                </a:solidFill>
                <a:latin typeface="David" panose="020E0502060401010101" pitchFamily="34" charset="-79"/>
                <a:cs typeface="David" panose="020E0502060401010101" pitchFamily="34" charset="-79"/>
              </a:rPr>
              <a:t>ראה יונה </a:t>
            </a:r>
            <a:r>
              <a:rPr lang="he-IL" sz="2400" dirty="0">
                <a:solidFill>
                  <a:prstClr val="black"/>
                </a:solidFill>
                <a:latin typeface="David" panose="020E0502060401010101" pitchFamily="34" charset="-79"/>
                <a:cs typeface="David" panose="020E0502060401010101" pitchFamily="34" charset="-79"/>
              </a:rPr>
              <a:t>את הרכבת האווירית </a:t>
            </a:r>
            <a:r>
              <a:rPr lang="he-IL" sz="2400" dirty="0" smtClean="0">
                <a:solidFill>
                  <a:prstClr val="black"/>
                </a:solidFill>
                <a:latin typeface="David" panose="020E0502060401010101" pitchFamily="34" charset="-79"/>
                <a:cs typeface="David" panose="020E0502060401010101" pitchFamily="34" charset="-79"/>
              </a:rPr>
              <a:t>מסודן</a:t>
            </a:r>
            <a:r>
              <a:rPr lang="he-IL" sz="2400" dirty="0">
                <a:solidFill>
                  <a:prstClr val="black"/>
                </a:solidFill>
                <a:latin typeface="David" panose="020E0502060401010101" pitchFamily="34" charset="-79"/>
                <a:cs typeface="David" panose="020E0502060401010101" pitchFamily="34" charset="-79"/>
              </a:rPr>
              <a:t>. </a:t>
            </a:r>
            <a:r>
              <a:rPr lang="he-IL" sz="2400" dirty="0" smtClean="0">
                <a:solidFill>
                  <a:prstClr val="black"/>
                </a:solidFill>
                <a:latin typeface="David" panose="020E0502060401010101" pitchFamily="34" charset="-79"/>
                <a:cs typeface="David" panose="020E0502060401010101" pitchFamily="34" charset="-79"/>
              </a:rPr>
              <a:t>"מבצע משה" </a:t>
            </a:r>
            <a:r>
              <a:rPr lang="he-IL" sz="2400" dirty="0">
                <a:solidFill>
                  <a:prstClr val="black"/>
                </a:solidFill>
                <a:latin typeface="David" panose="020E0502060401010101" pitchFamily="34" charset="-79"/>
                <a:cs typeface="David" panose="020E0502060401010101" pitchFamily="34" charset="-79"/>
              </a:rPr>
              <a:t>היה נקודת שיא בהגשמת חלומותיו.</a:t>
            </a:r>
          </a:p>
          <a:p>
            <a:r>
              <a:rPr lang="he-IL" sz="2400" dirty="0" smtClean="0">
                <a:latin typeface="David" panose="020E0502060401010101" pitchFamily="34" charset="-79"/>
                <a:cs typeface="David" panose="020E0502060401010101" pitchFamily="34" charset="-79"/>
              </a:rPr>
              <a:t>יונה </a:t>
            </a:r>
            <a:r>
              <a:rPr lang="he-IL" sz="2400" dirty="0" err="1" smtClean="0">
                <a:latin typeface="David" panose="020E0502060401010101" pitchFamily="34" charset="-79"/>
                <a:cs typeface="David" panose="020E0502060401010101" pitchFamily="34" charset="-79"/>
              </a:rPr>
              <a:t>בוגלה</a:t>
            </a:r>
            <a:r>
              <a:rPr lang="he-IL" sz="2400" dirty="0" smtClean="0">
                <a:latin typeface="David" panose="020E0502060401010101" pitchFamily="34" charset="-79"/>
                <a:cs typeface="David" panose="020E0502060401010101" pitchFamily="34" charset="-79"/>
              </a:rPr>
              <a:t> פעל מול </a:t>
            </a:r>
            <a:r>
              <a:rPr lang="he-IL" sz="2400" dirty="0">
                <a:latin typeface="David" panose="020E0502060401010101" pitchFamily="34" charset="-79"/>
                <a:cs typeface="David" panose="020E0502060401010101" pitchFamily="34" charset="-79"/>
              </a:rPr>
              <a:t>ראשי המדינה, חברי כנסת, ראשי ערים ומוסדות </a:t>
            </a:r>
            <a:r>
              <a:rPr lang="he-IL" sz="2400" dirty="0" smtClean="0">
                <a:latin typeface="David" panose="020E0502060401010101" pitchFamily="34" charset="-79"/>
                <a:cs typeface="David" panose="020E0502060401010101" pitchFamily="34" charset="-79"/>
              </a:rPr>
              <a:t>שונים, </a:t>
            </a:r>
            <a:r>
              <a:rPr lang="he-IL" sz="2400" dirty="0">
                <a:latin typeface="David" panose="020E0502060401010101" pitchFamily="34" charset="-79"/>
                <a:cs typeface="David" panose="020E0502060401010101" pitchFamily="34" charset="-79"/>
              </a:rPr>
              <a:t>השתתף בכנסים ונשא הרצאות בכל מקום </a:t>
            </a:r>
            <a:r>
              <a:rPr lang="he-IL" sz="2400" dirty="0" smtClean="0">
                <a:latin typeface="David" panose="020E0502060401010101" pitchFamily="34" charset="-79"/>
                <a:cs typeface="David" panose="020E0502060401010101" pitchFamily="34" charset="-79"/>
              </a:rPr>
              <a:t>שהתבקש </a:t>
            </a:r>
            <a:r>
              <a:rPr lang="he-IL" sz="2400" dirty="0">
                <a:latin typeface="David" panose="020E0502060401010101" pitchFamily="34" charset="-79"/>
                <a:cs typeface="David" panose="020E0502060401010101" pitchFamily="34" charset="-79"/>
              </a:rPr>
              <a:t>ועסק בהסברה </a:t>
            </a:r>
            <a:r>
              <a:rPr lang="he-IL" sz="2400" dirty="0" smtClean="0">
                <a:latin typeface="David" panose="020E0502060401010101" pitchFamily="34" charset="-79"/>
                <a:cs typeface="David" panose="020E0502060401010101" pitchFamily="34" charset="-79"/>
              </a:rPr>
              <a:t>כדי ליצור </a:t>
            </a:r>
            <a:r>
              <a:rPr lang="he-IL" sz="2400" dirty="0">
                <a:latin typeface="David" panose="020E0502060401010101" pitchFamily="34" charset="-79"/>
                <a:cs typeface="David" panose="020E0502060401010101" pitchFamily="34" charset="-79"/>
              </a:rPr>
              <a:t>הבנה </a:t>
            </a:r>
            <a:r>
              <a:rPr lang="he-IL" sz="2400" dirty="0" smtClean="0">
                <a:latin typeface="David" panose="020E0502060401010101" pitchFamily="34" charset="-79"/>
                <a:cs typeface="David" panose="020E0502060401010101" pitchFamily="34" charset="-79"/>
              </a:rPr>
              <a:t>ושיתוף </a:t>
            </a:r>
            <a:r>
              <a:rPr lang="he-IL" sz="2400" dirty="0">
                <a:latin typeface="David" panose="020E0502060401010101" pitchFamily="34" charset="-79"/>
                <a:cs typeface="David" panose="020E0502060401010101" pitchFamily="34" charset="-79"/>
              </a:rPr>
              <a:t>פעולה בין העולים החדשים </a:t>
            </a:r>
            <a:r>
              <a:rPr lang="he-IL" sz="2400" dirty="0" smtClean="0">
                <a:latin typeface="David" panose="020E0502060401010101" pitchFamily="34" charset="-79"/>
                <a:cs typeface="David" panose="020E0502060401010101" pitchFamily="34" charset="-79"/>
              </a:rPr>
              <a:t>לבין האזרחים הוותיקים</a:t>
            </a:r>
            <a:r>
              <a:rPr lang="he-IL" sz="2400" dirty="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r>
              <a:rPr lang="he-IL" sz="2400" dirty="0" err="1" smtClean="0">
                <a:latin typeface="David" panose="020E0502060401010101" pitchFamily="34" charset="-79"/>
                <a:cs typeface="David" panose="020E0502060401010101" pitchFamily="34" charset="-79"/>
              </a:rPr>
              <a:t>בוגלה</a:t>
            </a:r>
            <a:r>
              <a:rPr lang="he-IL"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הרצה </a:t>
            </a:r>
            <a:r>
              <a:rPr lang="he-IL" sz="2400" dirty="0">
                <a:latin typeface="David" panose="020E0502060401010101" pitchFamily="34" charset="-79"/>
                <a:cs typeface="David" panose="020E0502060401010101" pitchFamily="34" charset="-79"/>
              </a:rPr>
              <a:t>על ההיסטוריה המפוארת בת </a:t>
            </a:r>
            <a:r>
              <a:rPr lang="he-IL" sz="2400" dirty="0" smtClean="0">
                <a:latin typeface="David" panose="020E0502060401010101" pitchFamily="34" charset="-79"/>
                <a:cs typeface="David" panose="020E0502060401010101" pitchFamily="34" charset="-79"/>
              </a:rPr>
              <a:t>3,000 שנה </a:t>
            </a:r>
            <a:r>
              <a:rPr lang="he-IL" sz="2400" dirty="0">
                <a:latin typeface="David" panose="020E0502060401010101" pitchFamily="34" charset="-79"/>
                <a:cs typeface="David" panose="020E0502060401010101" pitchFamily="34" charset="-79"/>
              </a:rPr>
              <a:t>בגלות אתיופיה ועל התרבות העשירה של אבות אבותיו.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הוא פעל </a:t>
            </a:r>
            <a:r>
              <a:rPr lang="he-IL" sz="2400" dirty="0">
                <a:latin typeface="David" panose="020E0502060401010101" pitchFamily="34" charset="-79"/>
                <a:cs typeface="David" panose="020E0502060401010101" pitchFamily="34" charset="-79"/>
              </a:rPr>
              <a:t>למען קירוב הלבבות ולמניעת </a:t>
            </a:r>
            <a:r>
              <a:rPr lang="he-IL" sz="2400" dirty="0" smtClean="0">
                <a:latin typeface="David" panose="020E0502060401010101" pitchFamily="34" charset="-79"/>
                <a:cs typeface="David" panose="020E0502060401010101" pitchFamily="34" charset="-79"/>
              </a:rPr>
              <a:t>אפליה </a:t>
            </a:r>
            <a:r>
              <a:rPr lang="he-IL" sz="2400" dirty="0">
                <a:latin typeface="David" panose="020E0502060401010101" pitchFamily="34" charset="-79"/>
                <a:cs typeface="David" panose="020E0502060401010101" pitchFamily="34" charset="-79"/>
              </a:rPr>
              <a:t>שיכולה להיווצר </a:t>
            </a:r>
            <a:r>
              <a:rPr lang="he-IL" sz="2400" dirty="0" smtClean="0">
                <a:latin typeface="David" panose="020E0502060401010101" pitchFamily="34" charset="-79"/>
                <a:cs typeface="David" panose="020E0502060401010101" pitchFamily="34" charset="-79"/>
              </a:rPr>
              <a:t>בשל חוסר </a:t>
            </a:r>
            <a:r>
              <a:rPr lang="he-IL" sz="2400" dirty="0">
                <a:latin typeface="David" panose="020E0502060401010101" pitchFamily="34" charset="-79"/>
                <a:cs typeface="David" panose="020E0502060401010101" pitchFamily="34" charset="-79"/>
              </a:rPr>
              <a:t>הבנה. </a:t>
            </a:r>
            <a:endParaRPr lang="he-IL" sz="2400" dirty="0" smtClean="0">
              <a:latin typeface="David" panose="020E0502060401010101" pitchFamily="34" charset="-79"/>
              <a:cs typeface="David" panose="020E0502060401010101" pitchFamily="34" charset="-79"/>
            </a:endParaRPr>
          </a:p>
          <a:p>
            <a:pPr marL="0" indent="0">
              <a:buNone/>
            </a:pPr>
            <a:endParaRPr lang="he-IL" sz="2800" dirty="0">
              <a:latin typeface="David" panose="020E0502060401010101" pitchFamily="34" charset="-79"/>
              <a:cs typeface="David" panose="020E0502060401010101" pitchFamily="34" charset="-79"/>
            </a:endParaRPr>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18</a:t>
            </a:fld>
            <a:endParaRPr lang="he-IL">
              <a:solidFill>
                <a:prstClr val="black">
                  <a:tint val="75000"/>
                </a:prstClr>
              </a:solidFill>
            </a:endParaRPr>
          </a:p>
        </p:txBody>
      </p:sp>
    </p:spTree>
    <p:extLst>
      <p:ext uri="{BB962C8B-B14F-4D97-AF65-F5344CB8AC3E}">
        <p14:creationId xmlns:p14="http://schemas.microsoft.com/office/powerpoint/2010/main" val="28888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5"/>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1284822" y="1170377"/>
            <a:ext cx="10297578" cy="957002"/>
          </a:xfrm>
        </p:spPr>
        <p:txBody>
          <a:bodyPr/>
          <a:lstStyle/>
          <a:p>
            <a:r>
              <a:rPr lang="he-IL" b="1" dirty="0" smtClean="0">
                <a:solidFill>
                  <a:srgbClr val="FF0000"/>
                </a:solidFill>
              </a:rPr>
              <a:t>המשך - יונה </a:t>
            </a:r>
            <a:r>
              <a:rPr lang="he-IL" b="1" dirty="0" err="1">
                <a:solidFill>
                  <a:srgbClr val="FF0000"/>
                </a:solidFill>
              </a:rPr>
              <a:t>בוגלה</a:t>
            </a:r>
            <a:r>
              <a:rPr lang="he-IL" b="1" dirty="0">
                <a:solidFill>
                  <a:srgbClr val="FF0000"/>
                </a:solidFill>
              </a:rPr>
              <a:t> פועל למען יהודי אתיופיה</a:t>
            </a:r>
            <a:endParaRPr lang="he-IL" dirty="0"/>
          </a:p>
        </p:txBody>
      </p:sp>
      <p:sp>
        <p:nvSpPr>
          <p:cNvPr id="3" name="מציין מיקום תוכן 2"/>
          <p:cNvSpPr>
            <a:spLocks noGrp="1"/>
          </p:cNvSpPr>
          <p:nvPr>
            <p:ph idx="1"/>
          </p:nvPr>
        </p:nvSpPr>
        <p:spPr>
          <a:xfrm>
            <a:off x="4728132" y="2389879"/>
            <a:ext cx="6805127" cy="3533503"/>
          </a:xfrm>
        </p:spPr>
        <p:txBody>
          <a:bodyPr>
            <a:normAutofit lnSpcReduction="10000"/>
          </a:bodyPr>
          <a:lstStyle/>
          <a:p>
            <a:pPr lvl="0"/>
            <a:r>
              <a:rPr lang="he-IL" sz="2800" dirty="0" smtClean="0">
                <a:solidFill>
                  <a:prstClr val="black"/>
                </a:solidFill>
                <a:latin typeface="David" panose="020E0502060401010101" pitchFamily="34" charset="-79"/>
                <a:cs typeface="David" panose="020E0502060401010101" pitchFamily="34" charset="-79"/>
              </a:rPr>
              <a:t>יונה </a:t>
            </a:r>
            <a:r>
              <a:rPr lang="he-IL" sz="2800" dirty="0" err="1" smtClean="0">
                <a:solidFill>
                  <a:prstClr val="black"/>
                </a:solidFill>
                <a:latin typeface="David" panose="020E0502060401010101" pitchFamily="34" charset="-79"/>
                <a:cs typeface="David" panose="020E0502060401010101" pitchFamily="34" charset="-79"/>
              </a:rPr>
              <a:t>בוגלה</a:t>
            </a:r>
            <a:r>
              <a:rPr lang="he-IL" sz="2800" dirty="0" smtClean="0">
                <a:solidFill>
                  <a:prstClr val="black"/>
                </a:solidFill>
                <a:latin typeface="David" panose="020E0502060401010101" pitchFamily="34" charset="-79"/>
                <a:cs typeface="David" panose="020E0502060401010101" pitchFamily="34" charset="-79"/>
              </a:rPr>
              <a:t> תרגם </a:t>
            </a:r>
            <a:r>
              <a:rPr lang="he-IL" sz="2800" dirty="0">
                <a:solidFill>
                  <a:prstClr val="black"/>
                </a:solidFill>
                <a:latin typeface="David" panose="020E0502060401010101" pitchFamily="34" charset="-79"/>
                <a:cs typeface="David" panose="020E0502060401010101" pitchFamily="34" charset="-79"/>
              </a:rPr>
              <a:t>וכתב מאמרים בעיתון, תרגם ספרי תפילה והגדה של פסח. את זמנו הפנוי הקדיש לאיסוף חומר על </a:t>
            </a:r>
            <a:r>
              <a:rPr lang="he-IL" sz="2800" dirty="0" smtClean="0">
                <a:solidFill>
                  <a:prstClr val="black"/>
                </a:solidFill>
                <a:latin typeface="David" panose="020E0502060401010101" pitchFamily="34" charset="-79"/>
                <a:cs typeface="David" panose="020E0502060401010101" pitchFamily="34" charset="-79"/>
              </a:rPr>
              <a:t>ההיסטוריה </a:t>
            </a:r>
            <a:r>
              <a:rPr lang="he-IL" sz="2800" dirty="0">
                <a:solidFill>
                  <a:prstClr val="black"/>
                </a:solidFill>
                <a:latin typeface="David" panose="020E0502060401010101" pitchFamily="34" charset="-79"/>
                <a:cs typeface="David" panose="020E0502060401010101" pitchFamily="34" charset="-79"/>
              </a:rPr>
              <a:t>של יהודי אתיופיה והכנת מילון עברי-אמהרי שבכתב ידו המקורי מכיל כ- </a:t>
            </a:r>
            <a:r>
              <a:rPr lang="he-IL" sz="2800" dirty="0" smtClean="0">
                <a:solidFill>
                  <a:prstClr val="black"/>
                </a:solidFill>
                <a:latin typeface="David" panose="020E0502060401010101" pitchFamily="34" charset="-79"/>
                <a:cs typeface="David" panose="020E0502060401010101" pitchFamily="34" charset="-79"/>
              </a:rPr>
              <a:t>1,500 </a:t>
            </a:r>
            <a:r>
              <a:rPr lang="he-IL" sz="2800" dirty="0">
                <a:solidFill>
                  <a:prstClr val="black"/>
                </a:solidFill>
                <a:latin typeface="David" panose="020E0502060401010101" pitchFamily="34" charset="-79"/>
                <a:cs typeface="David" panose="020E0502060401010101" pitchFamily="34" charset="-79"/>
              </a:rPr>
              <a:t>עמודים בשני כרכים </a:t>
            </a:r>
            <a:r>
              <a:rPr lang="he-IL" sz="2800" dirty="0" smtClean="0">
                <a:solidFill>
                  <a:prstClr val="black"/>
                </a:solidFill>
                <a:latin typeface="David" panose="020E0502060401010101" pitchFamily="34" charset="-79"/>
                <a:cs typeface="David" panose="020E0502060401010101" pitchFamily="34" charset="-79"/>
              </a:rPr>
              <a:t>עבים.</a:t>
            </a:r>
          </a:p>
          <a:p>
            <a:pPr lvl="0"/>
            <a:endParaRPr lang="he-IL" sz="1600" dirty="0" smtClean="0">
              <a:solidFill>
                <a:prstClr val="black"/>
              </a:solidFill>
              <a:latin typeface="David" panose="020E0502060401010101" pitchFamily="34" charset="-79"/>
              <a:cs typeface="David" panose="020E0502060401010101" pitchFamily="34" charset="-79"/>
            </a:endParaRPr>
          </a:p>
          <a:p>
            <a:pPr lvl="0"/>
            <a:r>
              <a:rPr lang="he-IL" sz="2800" dirty="0" smtClean="0">
                <a:solidFill>
                  <a:srgbClr val="252525"/>
                </a:solidFill>
                <a:latin typeface="David" panose="020E0502060401010101" pitchFamily="34" charset="-79"/>
                <a:cs typeface="David" panose="020E0502060401010101" pitchFamily="34" charset="-79"/>
              </a:rPr>
              <a:t>יונה </a:t>
            </a:r>
            <a:r>
              <a:rPr lang="he-IL" sz="2800" dirty="0" err="1">
                <a:solidFill>
                  <a:srgbClr val="252525"/>
                </a:solidFill>
                <a:latin typeface="David" panose="020E0502060401010101" pitchFamily="34" charset="-79"/>
                <a:cs typeface="David" panose="020E0502060401010101" pitchFamily="34" charset="-79"/>
              </a:rPr>
              <a:t>בוגלה</a:t>
            </a:r>
            <a:r>
              <a:rPr lang="he-IL" sz="2800" dirty="0">
                <a:solidFill>
                  <a:srgbClr val="252525"/>
                </a:solidFill>
                <a:latin typeface="David" panose="020E0502060401010101" pitchFamily="34" charset="-79"/>
                <a:cs typeface="David" panose="020E0502060401010101" pitchFamily="34" charset="-79"/>
              </a:rPr>
              <a:t> נפטר באוגוסט 1987 ונקבר ליד מורו, פרופ' </a:t>
            </a:r>
            <a:r>
              <a:rPr lang="he-IL" sz="2800" dirty="0" smtClean="0">
                <a:solidFill>
                  <a:srgbClr val="252525"/>
                </a:solidFill>
                <a:latin typeface="David" panose="020E0502060401010101" pitchFamily="34" charset="-79"/>
                <a:cs typeface="David" panose="020E0502060401010101" pitchFamily="34" charset="-79"/>
              </a:rPr>
              <a:t>תמרת </a:t>
            </a:r>
            <a:r>
              <a:rPr lang="he-IL" sz="2800" dirty="0">
                <a:solidFill>
                  <a:srgbClr val="252525"/>
                </a:solidFill>
                <a:latin typeface="David" panose="020E0502060401010101" pitchFamily="34" charset="-79"/>
                <a:cs typeface="David" panose="020E0502060401010101" pitchFamily="34" charset="-79"/>
              </a:rPr>
              <a:t>עמנואל.</a:t>
            </a:r>
          </a:p>
          <a:p>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822" y="2258008"/>
            <a:ext cx="3085500" cy="366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19</a:t>
            </a:fld>
            <a:endParaRPr lang="he-IL">
              <a:solidFill>
                <a:prstClr val="black">
                  <a:tint val="75000"/>
                </a:prstClr>
              </a:solidFill>
            </a:endParaRPr>
          </a:p>
        </p:txBody>
      </p:sp>
    </p:spTree>
    <p:extLst>
      <p:ext uri="{BB962C8B-B14F-4D97-AF65-F5344CB8AC3E}">
        <p14:creationId xmlns:p14="http://schemas.microsoft.com/office/powerpoint/2010/main" val="355717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
            <a:ext cx="12192000" cy="685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2026920" y="1197615"/>
            <a:ext cx="9220200" cy="882356"/>
          </a:xfrm>
        </p:spPr>
        <p:txBody>
          <a:bodyPr/>
          <a:lstStyle/>
          <a:p>
            <a:r>
              <a:rPr lang="he-IL" b="1" dirty="0" err="1" smtClean="0">
                <a:solidFill>
                  <a:srgbClr val="FF0000"/>
                </a:solidFill>
                <a:latin typeface="David" panose="020E0502060401010101" pitchFamily="34" charset="-79"/>
                <a:cs typeface="David" panose="020E0502060401010101" pitchFamily="34" charset="-79"/>
              </a:rPr>
              <a:t>תאמרת</a:t>
            </a:r>
            <a:r>
              <a:rPr lang="he-IL" b="1" dirty="0">
                <a:solidFill>
                  <a:srgbClr val="FF0000"/>
                </a:solidFill>
                <a:latin typeface="David" panose="020E0502060401010101" pitchFamily="34" charset="-79"/>
                <a:cs typeface="David" panose="020E0502060401010101" pitchFamily="34" charset="-79"/>
              </a:rPr>
              <a:t> עמנואל </a:t>
            </a:r>
            <a:r>
              <a:rPr lang="he-IL" b="1" dirty="0" smtClean="0">
                <a:solidFill>
                  <a:srgbClr val="FF0000"/>
                </a:solidFill>
                <a:latin typeface="David" panose="020E0502060401010101" pitchFamily="34" charset="-79"/>
                <a:cs typeface="David" panose="020E0502060401010101" pitchFamily="34" charset="-79"/>
              </a:rPr>
              <a:t>– "מבשר התחייה</a:t>
            </a:r>
            <a:r>
              <a:rPr lang="he-IL" b="1" dirty="0">
                <a:solidFill>
                  <a:srgbClr val="FF0000"/>
                </a:solidFill>
                <a:latin typeface="David" panose="020E0502060401010101" pitchFamily="34" charset="-79"/>
                <a:cs typeface="David" panose="020E0502060401010101" pitchFamily="34" charset="-79"/>
              </a:rPr>
              <a:t>"</a:t>
            </a:r>
            <a:endParaRPr lang="he-IL" b="1"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744755" y="2072641"/>
            <a:ext cx="8898606" cy="4145280"/>
          </a:xfrm>
        </p:spPr>
        <p:txBody>
          <a:bodyPr>
            <a:normAutofit fontScale="77500" lnSpcReduction="20000"/>
          </a:bodyPr>
          <a:lstStyle/>
          <a:p>
            <a:pPr>
              <a:spcBef>
                <a:spcPts val="0"/>
              </a:spcBef>
            </a:pPr>
            <a:r>
              <a:rPr lang="he-IL" sz="3100" dirty="0" smtClean="0">
                <a:latin typeface="David" panose="020E0502060401010101" pitchFamily="34" charset="-79"/>
                <a:ea typeface="Calibri"/>
                <a:cs typeface="David" panose="020E0502060401010101" pitchFamily="34" charset="-79"/>
              </a:rPr>
              <a:t>תמרת </a:t>
            </a:r>
            <a:r>
              <a:rPr lang="he-IL" sz="3100" dirty="0" smtClean="0">
                <a:latin typeface="David" panose="020E0502060401010101" pitchFamily="34" charset="-79"/>
                <a:ea typeface="Calibri"/>
                <a:cs typeface="David" panose="020E0502060401010101" pitchFamily="34" charset="-79"/>
              </a:rPr>
              <a:t>עמנואל נולד </a:t>
            </a:r>
            <a:r>
              <a:rPr lang="he-IL" sz="3100" dirty="0">
                <a:latin typeface="David" panose="020E0502060401010101" pitchFamily="34" charset="-79"/>
                <a:ea typeface="Calibri"/>
                <a:cs typeface="David" panose="020E0502060401010101" pitchFamily="34" charset="-79"/>
              </a:rPr>
              <a:t>באתיופיה בשנת </a:t>
            </a:r>
            <a:r>
              <a:rPr lang="he-IL" sz="3100" dirty="0" smtClean="0">
                <a:latin typeface="David" panose="020E0502060401010101" pitchFamily="34" charset="-79"/>
                <a:ea typeface="Calibri"/>
                <a:cs typeface="David" panose="020E0502060401010101" pitchFamily="34" charset="-79"/>
              </a:rPr>
              <a:t>1888 בכפר הסמוך למחוז גונדר. </a:t>
            </a:r>
            <a:r>
              <a:rPr lang="he-IL" sz="3100" dirty="0" smtClean="0">
                <a:latin typeface="David" panose="020E0502060401010101" pitchFamily="34" charset="-79"/>
                <a:cs typeface="David" panose="020E0502060401010101" pitchFamily="34" charset="-79"/>
              </a:rPr>
              <a:t>עמנואל, </a:t>
            </a:r>
            <a:r>
              <a:rPr lang="he-IL" sz="3100" dirty="0" smtClean="0">
                <a:latin typeface="David" panose="020E0502060401010101" pitchFamily="34" charset="-79"/>
                <a:cs typeface="David" panose="020E0502060401010101" pitchFamily="34" charset="-79"/>
              </a:rPr>
              <a:t>שהיה ילד </a:t>
            </a:r>
            <a:r>
              <a:rPr lang="he-IL" sz="3100" dirty="0" smtClean="0">
                <a:latin typeface="David" panose="020E0502060401010101" pitchFamily="34" charset="-79"/>
                <a:cs typeface="David" panose="020E0502060401010101" pitchFamily="34" charset="-79"/>
              </a:rPr>
              <a:t>מוכשר, </a:t>
            </a:r>
            <a:r>
              <a:rPr lang="he-IL" sz="3100" dirty="0" smtClean="0">
                <a:latin typeface="David" panose="020E0502060401010101" pitchFamily="34" charset="-79"/>
                <a:cs typeface="David" panose="020E0502060401010101" pitchFamily="34" charset="-79"/>
              </a:rPr>
              <a:t>למד בילדותו </a:t>
            </a:r>
            <a:r>
              <a:rPr lang="he-IL" sz="3100" dirty="0">
                <a:latin typeface="David" panose="020E0502060401010101" pitchFamily="34" charset="-79"/>
                <a:cs typeface="David" panose="020E0502060401010101" pitchFamily="34" charset="-79"/>
              </a:rPr>
              <a:t>בבית הספר של המיסיון </a:t>
            </a:r>
            <a:r>
              <a:rPr lang="he-IL" sz="3100" dirty="0" err="1">
                <a:latin typeface="David" panose="020E0502060401010101" pitchFamily="34" charset="-79"/>
                <a:cs typeface="David" panose="020E0502060401010101" pitchFamily="34" charset="-79"/>
              </a:rPr>
              <a:t>האוונגליסטי</a:t>
            </a:r>
            <a:r>
              <a:rPr lang="he-IL" sz="3100" dirty="0">
                <a:latin typeface="David" panose="020E0502060401010101" pitchFamily="34" charset="-79"/>
                <a:cs typeface="David" panose="020E0502060401010101" pitchFamily="34" charset="-79"/>
              </a:rPr>
              <a:t> השוודי (</a:t>
            </a:r>
            <a:r>
              <a:rPr lang="he-IL" sz="3100" dirty="0" err="1">
                <a:latin typeface="David" panose="020E0502060401010101" pitchFamily="34" charset="-79"/>
                <a:cs typeface="David" panose="020E0502060401010101" pitchFamily="34" charset="-79"/>
              </a:rPr>
              <a:t>אנ</a:t>
            </a:r>
            <a:r>
              <a:rPr lang="he-IL" sz="3100" dirty="0">
                <a:latin typeface="David" panose="020E0502060401010101" pitchFamily="34" charset="-79"/>
                <a:cs typeface="David" panose="020E0502060401010101" pitchFamily="34" charset="-79"/>
              </a:rPr>
              <a:t>') באריתריאה </a:t>
            </a:r>
            <a:r>
              <a:rPr lang="he-IL" sz="3100" dirty="0" smtClean="0">
                <a:latin typeface="David" panose="020E0502060401010101" pitchFamily="34" charset="-79"/>
                <a:cs typeface="David" panose="020E0502060401010101" pitchFamily="34" charset="-79"/>
              </a:rPr>
              <a:t>האיטלקית. </a:t>
            </a:r>
            <a:r>
              <a:rPr lang="en-US" sz="3100" dirty="0" smtClean="0">
                <a:latin typeface="David" panose="020E0502060401010101" pitchFamily="34" charset="-79"/>
                <a:cs typeface="David" panose="020E0502060401010101" pitchFamily="34" charset="-79"/>
              </a:rPr>
              <a:t/>
            </a:r>
            <a:br>
              <a:rPr lang="en-US" sz="3100" dirty="0" smtClean="0">
                <a:latin typeface="David" panose="020E0502060401010101" pitchFamily="34" charset="-79"/>
                <a:cs typeface="David" panose="020E0502060401010101" pitchFamily="34" charset="-79"/>
              </a:rPr>
            </a:br>
            <a:endParaRPr lang="he-IL" sz="3100" dirty="0" smtClean="0">
              <a:latin typeface="David" panose="020E0502060401010101" pitchFamily="34" charset="-79"/>
              <a:cs typeface="David" panose="020E0502060401010101" pitchFamily="34" charset="-79"/>
            </a:endParaRPr>
          </a:p>
          <a:p>
            <a:pPr>
              <a:spcBef>
                <a:spcPts val="0"/>
              </a:spcBef>
            </a:pPr>
            <a:r>
              <a:rPr lang="he-IL" sz="3100" dirty="0" smtClean="0">
                <a:latin typeface="David" panose="020E0502060401010101" pitchFamily="34" charset="-79"/>
                <a:cs typeface="David" panose="020E0502060401010101" pitchFamily="34" charset="-79"/>
              </a:rPr>
              <a:t>בגיל </a:t>
            </a:r>
            <a:r>
              <a:rPr lang="he-IL" sz="3100" dirty="0">
                <a:latin typeface="David" panose="020E0502060401010101" pitchFamily="34" charset="-79"/>
                <a:cs typeface="David" panose="020E0502060401010101" pitchFamily="34" charset="-79"/>
              </a:rPr>
              <a:t>16 פגש עמנואל את ד"ר יעקב </a:t>
            </a:r>
            <a:r>
              <a:rPr lang="he-IL" sz="3100" dirty="0" err="1" smtClean="0">
                <a:latin typeface="David" panose="020E0502060401010101" pitchFamily="34" charset="-79"/>
                <a:cs typeface="David" panose="020E0502060401010101" pitchFamily="34" charset="-79"/>
              </a:rPr>
              <a:t>פייטלוביץ</a:t>
            </a:r>
            <a:r>
              <a:rPr lang="he-IL" sz="3100" dirty="0" smtClean="0">
                <a:latin typeface="David" panose="020E0502060401010101" pitchFamily="34" charset="-79"/>
                <a:cs typeface="David" panose="020E0502060401010101" pitchFamily="34" charset="-79"/>
              </a:rPr>
              <a:t>' באתיופיה ונסע עמו </a:t>
            </a:r>
            <a:r>
              <a:rPr lang="he-IL" sz="3100" dirty="0" smtClean="0">
                <a:latin typeface="David" panose="020E0502060401010101" pitchFamily="34" charset="-79"/>
                <a:cs typeface="David" panose="020E0502060401010101" pitchFamily="34" charset="-79"/>
              </a:rPr>
              <a:t>לפריז,</a:t>
            </a:r>
          </a:p>
          <a:p>
            <a:pPr marL="0" indent="0">
              <a:spcBef>
                <a:spcPts val="0"/>
              </a:spcBef>
              <a:buNone/>
            </a:pPr>
            <a:r>
              <a:rPr lang="he-IL" sz="3100" dirty="0">
                <a:latin typeface="David" panose="020E0502060401010101" pitchFamily="34" charset="-79"/>
                <a:cs typeface="David" panose="020E0502060401010101" pitchFamily="34" charset="-79"/>
              </a:rPr>
              <a:t> </a:t>
            </a:r>
            <a:r>
              <a:rPr lang="he-IL" sz="3100" dirty="0" smtClean="0">
                <a:latin typeface="David" panose="020E0502060401010101" pitchFamily="34" charset="-79"/>
                <a:cs typeface="David" panose="020E0502060401010101" pitchFamily="34" charset="-79"/>
              </a:rPr>
              <a:t>    </a:t>
            </a:r>
            <a:r>
              <a:rPr lang="he-IL" sz="3100" dirty="0" smtClean="0">
                <a:latin typeface="David" panose="020E0502060401010101" pitchFamily="34" charset="-79"/>
                <a:cs typeface="David" panose="020E0502060401010101" pitchFamily="34" charset="-79"/>
              </a:rPr>
              <a:t>שם </a:t>
            </a:r>
            <a:r>
              <a:rPr lang="he-IL" sz="3100" dirty="0" smtClean="0">
                <a:latin typeface="David" panose="020E0502060401010101" pitchFamily="34" charset="-79"/>
                <a:cs typeface="David" panose="020E0502060401010101" pitchFamily="34" charset="-79"/>
              </a:rPr>
              <a:t>החל </a:t>
            </a:r>
            <a:r>
              <a:rPr lang="he-IL" sz="3100" dirty="0">
                <a:latin typeface="David" panose="020E0502060401010101" pitchFamily="34" charset="-79"/>
                <a:cs typeface="David" panose="020E0502060401010101" pitchFamily="34" charset="-79"/>
              </a:rPr>
              <a:t>משנת 1904</a:t>
            </a:r>
            <a:r>
              <a:rPr lang="he-IL" sz="3100" dirty="0" smtClean="0">
                <a:latin typeface="David" panose="020E0502060401010101" pitchFamily="34" charset="-79"/>
                <a:cs typeface="David" panose="020E0502060401010101" pitchFamily="34" charset="-79"/>
              </a:rPr>
              <a:t> ללמוד </a:t>
            </a:r>
            <a:r>
              <a:rPr lang="he-IL" sz="3100" dirty="0">
                <a:latin typeface="David" panose="020E0502060401010101" pitchFamily="34" charset="-79"/>
                <a:cs typeface="David" panose="020E0502060401010101" pitchFamily="34" charset="-79"/>
              </a:rPr>
              <a:t>בבית ספר למורים של ארגון "כל ישראל חברים</a:t>
            </a:r>
            <a:r>
              <a:rPr lang="he-IL" sz="3100" dirty="0" smtClean="0">
                <a:latin typeface="David" panose="020E0502060401010101" pitchFamily="34" charset="-79"/>
                <a:cs typeface="David" panose="020E0502060401010101" pitchFamily="34" charset="-79"/>
              </a:rPr>
              <a:t>". </a:t>
            </a:r>
          </a:p>
          <a:p>
            <a:pPr>
              <a:spcBef>
                <a:spcPts val="0"/>
              </a:spcBef>
            </a:pPr>
            <a:endParaRPr lang="he-IL" sz="3100" dirty="0" smtClean="0">
              <a:latin typeface="David" panose="020E0502060401010101" pitchFamily="34" charset="-79"/>
              <a:cs typeface="David" panose="020E0502060401010101" pitchFamily="34" charset="-79"/>
            </a:endParaRPr>
          </a:p>
          <a:p>
            <a:pPr>
              <a:spcBef>
                <a:spcPts val="0"/>
              </a:spcBef>
            </a:pPr>
            <a:r>
              <a:rPr lang="he-IL" sz="3100" dirty="0">
                <a:latin typeface="David" panose="020E0502060401010101" pitchFamily="34" charset="-79"/>
                <a:cs typeface="David" panose="020E0502060401010101" pitchFamily="34" charset="-79"/>
              </a:rPr>
              <a:t>ד"ר יעקב </a:t>
            </a:r>
            <a:r>
              <a:rPr lang="he-IL" sz="3100" dirty="0" err="1">
                <a:latin typeface="David" panose="020E0502060401010101" pitchFamily="34" charset="-79"/>
                <a:cs typeface="David" panose="020E0502060401010101" pitchFamily="34" charset="-79"/>
              </a:rPr>
              <a:t>פייטלוביץ</a:t>
            </a:r>
            <a:r>
              <a:rPr lang="he-IL" sz="3100" dirty="0">
                <a:latin typeface="David" panose="020E0502060401010101" pitchFamily="34" charset="-79"/>
                <a:cs typeface="David" panose="020E0502060401010101" pitchFamily="34" charset="-79"/>
              </a:rPr>
              <a:t>' כתב עליו: "הצעיר הזה יהיה כלי יקר לתחיית היהדות בחבש".</a:t>
            </a:r>
          </a:p>
          <a:p>
            <a:pPr>
              <a:spcBef>
                <a:spcPts val="0"/>
              </a:spcBef>
            </a:pPr>
            <a:endParaRPr lang="he-IL" sz="3100" dirty="0" smtClean="0">
              <a:latin typeface="David" panose="020E0502060401010101" pitchFamily="34" charset="-79"/>
              <a:cs typeface="David" panose="020E0502060401010101" pitchFamily="34" charset="-79"/>
            </a:endParaRPr>
          </a:p>
          <a:p>
            <a:pPr>
              <a:spcBef>
                <a:spcPts val="0"/>
              </a:spcBef>
            </a:pPr>
            <a:r>
              <a:rPr lang="he-IL" sz="3100" dirty="0" smtClean="0">
                <a:latin typeface="David" panose="020E0502060401010101" pitchFamily="34" charset="-79"/>
                <a:cs typeface="David" panose="020E0502060401010101" pitchFamily="34" charset="-79"/>
              </a:rPr>
              <a:t>בגיל  </a:t>
            </a:r>
            <a:r>
              <a:rPr lang="he-IL" sz="3100" dirty="0">
                <a:latin typeface="David" panose="020E0502060401010101" pitchFamily="34" charset="-79"/>
                <a:cs typeface="David" panose="020E0502060401010101" pitchFamily="34" charset="-79"/>
              </a:rPr>
              <a:t>20</a:t>
            </a:r>
            <a:r>
              <a:rPr lang="he-IL" sz="3100" dirty="0" smtClean="0">
                <a:latin typeface="David" panose="020E0502060401010101" pitchFamily="34" charset="-79"/>
                <a:cs typeface="David" panose="020E0502060401010101" pitchFamily="34" charset="-79"/>
              </a:rPr>
              <a:t>,</a:t>
            </a:r>
            <a:r>
              <a:rPr lang="he-IL" sz="3100" dirty="0">
                <a:latin typeface="David" panose="020E0502060401010101" pitchFamily="34" charset="-79"/>
                <a:cs typeface="David" panose="020E0502060401010101" pitchFamily="34" charset="-79"/>
              </a:rPr>
              <a:t> </a:t>
            </a:r>
            <a:r>
              <a:rPr lang="he-IL" sz="3100" dirty="0" smtClean="0">
                <a:latin typeface="David" panose="020E0502060401010101" pitchFamily="34" charset="-79"/>
                <a:cs typeface="David" panose="020E0502060401010101" pitchFamily="34" charset="-79"/>
              </a:rPr>
              <a:t>ב-1908</a:t>
            </a:r>
            <a:r>
              <a:rPr lang="he-IL" sz="3100" dirty="0">
                <a:latin typeface="David" panose="020E0502060401010101" pitchFamily="34" charset="-79"/>
                <a:cs typeface="David" panose="020E0502060401010101" pitchFamily="34" charset="-79"/>
              </a:rPr>
              <a:t>, </a:t>
            </a:r>
            <a:r>
              <a:rPr lang="he-IL" sz="3100" dirty="0" smtClean="0">
                <a:latin typeface="David" panose="020E0502060401010101" pitchFamily="34" charset="-79"/>
                <a:cs typeface="David" panose="020E0502060401010101" pitchFamily="34" charset="-79"/>
              </a:rPr>
              <a:t>נשלח ללמוד בבית </a:t>
            </a:r>
            <a:r>
              <a:rPr lang="he-IL" sz="3100" dirty="0">
                <a:latin typeface="David" panose="020E0502060401010101" pitchFamily="34" charset="-79"/>
                <a:cs typeface="David" panose="020E0502060401010101" pitchFamily="34" charset="-79"/>
              </a:rPr>
              <a:t>המדרש לרבנים </a:t>
            </a:r>
            <a:r>
              <a:rPr lang="en-US" sz="3100" dirty="0" err="1" smtClean="0">
                <a:latin typeface="David" panose="020E0502060401010101" pitchFamily="34" charset="-79"/>
                <a:cs typeface="David" panose="020E0502060401010101" pitchFamily="34" charset="-79"/>
              </a:rPr>
              <a:t>Collegio</a:t>
            </a:r>
            <a:r>
              <a:rPr lang="en-US" sz="3100" dirty="0" smtClean="0">
                <a:latin typeface="David" panose="020E0502060401010101" pitchFamily="34" charset="-79"/>
                <a:cs typeface="David" panose="020E0502060401010101" pitchFamily="34" charset="-79"/>
              </a:rPr>
              <a:t> </a:t>
            </a:r>
            <a:r>
              <a:rPr lang="en-US" sz="3100" dirty="0" err="1">
                <a:latin typeface="David" panose="020E0502060401010101" pitchFamily="34" charset="-79"/>
                <a:cs typeface="David" panose="020E0502060401010101" pitchFamily="34" charset="-79"/>
              </a:rPr>
              <a:t>Rabbinico</a:t>
            </a:r>
            <a:r>
              <a:rPr lang="en-US" sz="3100" dirty="0">
                <a:latin typeface="David" panose="020E0502060401010101" pitchFamily="34" charset="-79"/>
                <a:cs typeface="David" panose="020E0502060401010101" pitchFamily="34" charset="-79"/>
              </a:rPr>
              <a:t> </a:t>
            </a:r>
            <a:r>
              <a:rPr lang="en-US" sz="3100" dirty="0" err="1">
                <a:latin typeface="David" panose="020E0502060401010101" pitchFamily="34" charset="-79"/>
                <a:cs typeface="David" panose="020E0502060401010101" pitchFamily="34" charset="-79"/>
              </a:rPr>
              <a:t>Italiano</a:t>
            </a:r>
            <a:r>
              <a:rPr lang="en-US" sz="3100" dirty="0">
                <a:latin typeface="David" panose="020E0502060401010101" pitchFamily="34" charset="-79"/>
                <a:cs typeface="David" panose="020E0502060401010101" pitchFamily="34" charset="-79"/>
              </a:rPr>
              <a:t>) </a:t>
            </a:r>
            <a:r>
              <a:rPr lang="he-IL" sz="3100" dirty="0" smtClean="0">
                <a:latin typeface="David" panose="020E0502060401010101" pitchFamily="34" charset="-79"/>
                <a:cs typeface="David" panose="020E0502060401010101" pitchFamily="34" charset="-79"/>
              </a:rPr>
              <a:t>) בפירנצה </a:t>
            </a:r>
            <a:r>
              <a:rPr lang="he-IL" sz="3100" dirty="0">
                <a:latin typeface="David" panose="020E0502060401010101" pitchFamily="34" charset="-79"/>
                <a:cs typeface="David" panose="020E0502060401010101" pitchFamily="34" charset="-79"/>
              </a:rPr>
              <a:t>שבאיטליה </a:t>
            </a:r>
            <a:r>
              <a:rPr lang="he-IL" sz="3100" dirty="0" smtClean="0">
                <a:latin typeface="David" panose="020E0502060401010101" pitchFamily="34" charset="-79"/>
                <a:cs typeface="David" panose="020E0502060401010101" pitchFamily="34" charset="-79"/>
              </a:rPr>
              <a:t>ולמד אצל הרב ד"ר </a:t>
            </a:r>
            <a:r>
              <a:rPr lang="he-IL" sz="3100" dirty="0">
                <a:latin typeface="David" panose="020E0502060401010101" pitchFamily="34" charset="-79"/>
                <a:cs typeface="David" panose="020E0502060401010101" pitchFamily="34" charset="-79"/>
              </a:rPr>
              <a:t>שמואל צבי מרגליות והרב צבי פרץ חיות. </a:t>
            </a:r>
            <a:endParaRPr lang="he-IL" sz="3100" dirty="0" smtClean="0">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1" y="1730231"/>
            <a:ext cx="3262313"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2</a:t>
            </a:fld>
            <a:endParaRPr lang="he-IL">
              <a:solidFill>
                <a:prstClr val="black">
                  <a:tint val="75000"/>
                </a:prstClr>
              </a:solidFill>
            </a:endParaRPr>
          </a:p>
        </p:txBody>
      </p:sp>
    </p:spTree>
    <p:extLst>
      <p:ext uri="{BB962C8B-B14F-4D97-AF65-F5344CB8AC3E}">
        <p14:creationId xmlns:p14="http://schemas.microsoft.com/office/powerpoint/2010/main" val="958662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5"/>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609600" y="1058410"/>
            <a:ext cx="10972800" cy="919679"/>
          </a:xfrm>
        </p:spPr>
        <p:txBody>
          <a:bodyPr/>
          <a:lstStyle/>
          <a:p>
            <a:r>
              <a:rPr lang="he-IL" b="1" dirty="0" smtClean="0">
                <a:solidFill>
                  <a:srgbClr val="FF0000"/>
                </a:solidFill>
                <a:latin typeface="David" panose="020E0502060401010101" pitchFamily="34" charset="-79"/>
                <a:cs typeface="David" panose="020E0502060401010101" pitchFamily="34" charset="-79"/>
              </a:rPr>
              <a:t>דוגמת מכתב </a:t>
            </a:r>
            <a:endParaRPr lang="he-IL" b="1"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295400" y="1693508"/>
            <a:ext cx="10287000" cy="4525963"/>
          </a:xfrm>
        </p:spPr>
        <p:txBody>
          <a:bodyPr>
            <a:normAutofit/>
          </a:bodyPr>
          <a:lstStyle/>
          <a:p>
            <a:pPr lvl="0"/>
            <a:r>
              <a:rPr lang="he-IL" sz="2400" dirty="0">
                <a:solidFill>
                  <a:prstClr val="black"/>
                </a:solidFill>
                <a:latin typeface="David" panose="020E0502060401010101" pitchFamily="34" charset="-79"/>
                <a:cs typeface="David" panose="020E0502060401010101" pitchFamily="34" charset="-79"/>
              </a:rPr>
              <a:t>יונה </a:t>
            </a:r>
            <a:r>
              <a:rPr lang="he-IL" sz="2400" dirty="0" err="1" smtClean="0">
                <a:solidFill>
                  <a:prstClr val="black"/>
                </a:solidFill>
                <a:latin typeface="David" panose="020E0502060401010101" pitchFamily="34" charset="-79"/>
                <a:cs typeface="David" panose="020E0502060401010101" pitchFamily="34" charset="-79"/>
              </a:rPr>
              <a:t>בוגלה</a:t>
            </a:r>
            <a:r>
              <a:rPr lang="he-IL" sz="2400" dirty="0" smtClean="0">
                <a:solidFill>
                  <a:prstClr val="black"/>
                </a:solidFill>
                <a:latin typeface="David" panose="020E0502060401010101" pitchFamily="34" charset="-79"/>
                <a:cs typeface="David" panose="020E0502060401010101" pitchFamily="34" charset="-79"/>
              </a:rPr>
              <a:t>, ששלט במספר שפות, כתב </a:t>
            </a:r>
            <a:r>
              <a:rPr lang="he-IL" sz="2400" dirty="0">
                <a:solidFill>
                  <a:prstClr val="black"/>
                </a:solidFill>
                <a:latin typeface="David" panose="020E0502060401010101" pitchFamily="34" charset="-79"/>
                <a:cs typeface="David" panose="020E0502060401010101" pitchFamily="34" charset="-79"/>
              </a:rPr>
              <a:t>מכתבים </a:t>
            </a:r>
            <a:r>
              <a:rPr lang="he-IL" sz="2400" dirty="0" smtClean="0">
                <a:solidFill>
                  <a:prstClr val="black"/>
                </a:solidFill>
                <a:latin typeface="David" panose="020E0502060401010101" pitchFamily="34" charset="-79"/>
                <a:cs typeface="David" panose="020E0502060401010101" pitchFamily="34" charset="-79"/>
              </a:rPr>
              <a:t>שבהם תיאר </a:t>
            </a:r>
            <a:r>
              <a:rPr lang="he-IL" sz="2400" dirty="0">
                <a:solidFill>
                  <a:prstClr val="black"/>
                </a:solidFill>
                <a:latin typeface="David" panose="020E0502060401010101" pitchFamily="34" charset="-79"/>
                <a:cs typeface="David" panose="020E0502060401010101" pitchFamily="34" charset="-79"/>
              </a:rPr>
              <a:t>את המצב הקשה </a:t>
            </a:r>
            <a:r>
              <a:rPr lang="he-IL" sz="2400" dirty="0" smtClean="0">
                <a:solidFill>
                  <a:prstClr val="black"/>
                </a:solidFill>
                <a:latin typeface="David" panose="020E0502060401010101" pitchFamily="34" charset="-79"/>
                <a:cs typeface="David" panose="020E0502060401010101" pitchFamily="34" charset="-79"/>
              </a:rPr>
              <a:t>של </a:t>
            </a:r>
            <a:r>
              <a:rPr lang="he-IL" sz="2400" dirty="0">
                <a:solidFill>
                  <a:prstClr val="black"/>
                </a:solidFill>
                <a:latin typeface="David" panose="020E0502060401010101" pitchFamily="34" charset="-79"/>
                <a:cs typeface="David" panose="020E0502060401010101" pitchFamily="34" charset="-79"/>
              </a:rPr>
              <a:t>ביתא </a:t>
            </a:r>
            <a:r>
              <a:rPr lang="he-IL" sz="2400" dirty="0" smtClean="0">
                <a:solidFill>
                  <a:prstClr val="black"/>
                </a:solidFill>
                <a:latin typeface="David" panose="020E0502060401010101" pitchFamily="34" charset="-79"/>
                <a:cs typeface="David" panose="020E0502060401010101" pitchFamily="34" charset="-79"/>
              </a:rPr>
              <a:t>ישראל.</a:t>
            </a:r>
          </a:p>
          <a:p>
            <a:pPr lvl="0"/>
            <a:r>
              <a:rPr lang="he-IL" sz="2400" dirty="0">
                <a:solidFill>
                  <a:prstClr val="black"/>
                </a:solidFill>
                <a:latin typeface="David" panose="020E0502060401010101" pitchFamily="34" charset="-79"/>
                <a:cs typeface="David" panose="020E0502060401010101" pitchFamily="34" charset="-79"/>
              </a:rPr>
              <a:t>אחד המכתבים </a:t>
            </a:r>
            <a:r>
              <a:rPr lang="he-IL" sz="2400" dirty="0" smtClean="0">
                <a:solidFill>
                  <a:prstClr val="black"/>
                </a:solidFill>
                <a:latin typeface="David" panose="020E0502060401010101" pitchFamily="34" charset="-79"/>
                <a:cs typeface="David" panose="020E0502060401010101" pitchFamily="34" charset="-79"/>
              </a:rPr>
              <a:t>שנכתב ב-1949 מופנה </a:t>
            </a:r>
            <a:r>
              <a:rPr lang="he-IL" sz="2400" dirty="0">
                <a:solidFill>
                  <a:prstClr val="black"/>
                </a:solidFill>
                <a:latin typeface="David" panose="020E0502060401010101" pitchFamily="34" charset="-79"/>
                <a:cs typeface="David" panose="020E0502060401010101" pitchFamily="34" charset="-79"/>
              </a:rPr>
              <a:t>לראש הממשלה יצחק בן </a:t>
            </a:r>
            <a:r>
              <a:rPr lang="he-IL" sz="2400" dirty="0" smtClean="0">
                <a:solidFill>
                  <a:prstClr val="black"/>
                </a:solidFill>
                <a:latin typeface="David" panose="020E0502060401010101" pitchFamily="34" charset="-79"/>
                <a:cs typeface="David" panose="020E0502060401010101" pitchFamily="34" charset="-79"/>
              </a:rPr>
              <a:t>צבי:</a:t>
            </a:r>
            <a:endParaRPr lang="he-IL" sz="2400" dirty="0">
              <a:solidFill>
                <a:prstClr val="black"/>
              </a:solidFill>
              <a:latin typeface="David" panose="020E0502060401010101" pitchFamily="34" charset="-79"/>
              <a:cs typeface="David" panose="020E0502060401010101" pitchFamily="34" charset="-79"/>
            </a:endParaRPr>
          </a:p>
          <a:p>
            <a:pPr marL="400050" lvl="1" indent="0">
              <a:buNone/>
            </a:pPr>
            <a:r>
              <a:rPr lang="he-IL" sz="2200" dirty="0" smtClean="0">
                <a:latin typeface="Guttman Adii" panose="02010401010101010101" pitchFamily="2" charset="-79"/>
                <a:cs typeface="Guttman Adii" panose="02010401010101010101" pitchFamily="2" charset="-79"/>
              </a:rPr>
              <a:t>"מכיוון שאין אני יכול להמשיך בשתיקה אשתדל להביע את דעתי ורגשותיי ולהבהיר את המעיק המציק על לבי</a:t>
            </a:r>
            <a:r>
              <a:rPr lang="he-IL" sz="2200" dirty="0" smtClean="0">
                <a:latin typeface="Guttman Adii" panose="02010401010101010101" pitchFamily="2" charset="-79"/>
                <a:cs typeface="Guttman Adii" panose="02010401010101010101" pitchFamily="2" charset="-79"/>
              </a:rPr>
              <a:t>... </a:t>
            </a:r>
            <a:r>
              <a:rPr lang="he-IL" sz="2200" dirty="0" smtClean="0">
                <a:latin typeface="Guttman Adii" panose="02010401010101010101" pitchFamily="2" charset="-79"/>
                <a:cs typeface="Guttman Adii" panose="02010401010101010101" pitchFamily="2" charset="-79"/>
              </a:rPr>
              <a:t>עוד לפני שנה האמנתי כי ממשלת ישראל תגייס כוחות רציניים להעלותנו אל האבות חשבתי שהיא תדאג לנו כשם שדאגה לקהילות אחרות בארצות גולה. אולם לדאבוננו הגדול מתברר, שמדינת ישראל אינה דואגת לנו או מתעניינת בעתידנו</a:t>
            </a:r>
            <a:r>
              <a:rPr lang="he-IL" sz="2200" dirty="0" smtClean="0">
                <a:latin typeface="Guttman Adii" panose="02010401010101010101" pitchFamily="2" charset="-79"/>
                <a:cs typeface="Guttman Adii" panose="02010401010101010101" pitchFamily="2" charset="-79"/>
              </a:rPr>
              <a:t>... </a:t>
            </a:r>
            <a:r>
              <a:rPr lang="he-IL" sz="2200" dirty="0" smtClean="0">
                <a:latin typeface="Guttman Adii" panose="02010401010101010101" pitchFamily="2" charset="-79"/>
                <a:cs typeface="Guttman Adii" panose="02010401010101010101" pitchFamily="2" charset="-79"/>
              </a:rPr>
              <a:t>האמנו שעם קום מדינת ישראל ידאגו גם לנו, נזכה גם אנו לחיות בארץ ישראל חיי חרות על אדמת ישראל ותהיה </a:t>
            </a:r>
            <a:r>
              <a:rPr lang="he-IL" sz="2200" dirty="0">
                <a:latin typeface="Guttman Adii" panose="02010401010101010101" pitchFamily="2" charset="-79"/>
                <a:cs typeface="Guttman Adii" panose="02010401010101010101" pitchFamily="2" charset="-79"/>
              </a:rPr>
              <a:t>לנו זכות להיות עם בוני מדינת </a:t>
            </a:r>
            <a:r>
              <a:rPr lang="he-IL" sz="2200" dirty="0" smtClean="0">
                <a:latin typeface="Guttman Adii" panose="02010401010101010101" pitchFamily="2" charset="-79"/>
                <a:cs typeface="Guttman Adii" panose="02010401010101010101" pitchFamily="2" charset="-79"/>
              </a:rPr>
              <a:t>ישראל. האם </a:t>
            </a:r>
            <a:r>
              <a:rPr lang="he-IL" sz="2200" dirty="0">
                <a:latin typeface="Guttman Adii" panose="02010401010101010101" pitchFamily="2" charset="-79"/>
                <a:cs typeface="Guttman Adii" panose="02010401010101010101" pitchFamily="2" charset="-79"/>
              </a:rPr>
              <a:t>בגלל צבענו המיוחד יזניחו אותנו ויעזבונו </a:t>
            </a:r>
            <a:r>
              <a:rPr lang="he-IL" sz="2200" dirty="0" smtClean="0">
                <a:latin typeface="Guttman Adii" panose="02010401010101010101" pitchFamily="2" charset="-79"/>
                <a:cs typeface="Guttman Adii" panose="02010401010101010101" pitchFamily="2" charset="-79"/>
              </a:rPr>
              <a:t>לנפשנו?... </a:t>
            </a:r>
            <a:r>
              <a:rPr lang="he-IL" sz="2200" dirty="0">
                <a:latin typeface="Guttman Adii" panose="02010401010101010101" pitchFamily="2" charset="-79"/>
                <a:cs typeface="Guttman Adii" panose="02010401010101010101" pitchFamily="2" charset="-79"/>
              </a:rPr>
              <a:t>התלהבות למדינת ישראל עם קומה הייתה </a:t>
            </a:r>
            <a:r>
              <a:rPr lang="he-IL" sz="2200" dirty="0" smtClean="0">
                <a:latin typeface="Guttman Adii" panose="02010401010101010101" pitchFamily="2" charset="-79"/>
                <a:cs typeface="Guttman Adii" panose="02010401010101010101" pitchFamily="2" charset="-79"/>
              </a:rPr>
              <a:t>עצומה אך השתיקה </a:t>
            </a:r>
            <a:r>
              <a:rPr lang="he-IL" sz="2200" dirty="0">
                <a:latin typeface="Guttman Adii" panose="02010401010101010101" pitchFamily="2" charset="-79"/>
                <a:cs typeface="Guttman Adii" panose="02010401010101010101" pitchFamily="2" charset="-79"/>
              </a:rPr>
              <a:t>הגמורה מצדם של אנשי השלטונות בישראל מעידה שאנו נדחקים מחיק האומה. אולי טועה אני</a:t>
            </a:r>
            <a:r>
              <a:rPr lang="he-IL" sz="2200" dirty="0" smtClean="0">
                <a:latin typeface="Guttman Adii" panose="02010401010101010101" pitchFamily="2" charset="-79"/>
                <a:cs typeface="Guttman Adii" panose="02010401010101010101" pitchFamily="2" charset="-79"/>
              </a:rPr>
              <a:t>?...".</a:t>
            </a:r>
            <a:r>
              <a:rPr lang="he-IL" sz="2200" dirty="0" smtClean="0"/>
              <a:t> </a:t>
            </a:r>
            <a:endParaRPr lang="he-IL" sz="2200" dirty="0"/>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20</a:t>
            </a:fld>
            <a:endParaRPr lang="he-IL">
              <a:solidFill>
                <a:prstClr val="black">
                  <a:tint val="75000"/>
                </a:prstClr>
              </a:solidFill>
            </a:endParaRPr>
          </a:p>
        </p:txBody>
      </p:sp>
    </p:spTree>
    <p:extLst>
      <p:ext uri="{BB962C8B-B14F-4D97-AF65-F5344CB8AC3E}">
        <p14:creationId xmlns:p14="http://schemas.microsoft.com/office/powerpoint/2010/main" val="55393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609600" y="1604865"/>
            <a:ext cx="10972800" cy="858417"/>
          </a:xfrm>
        </p:spPr>
        <p:txBody>
          <a:bodyPr>
            <a:normAutofit fontScale="90000"/>
          </a:bodyPr>
          <a:lstStyle/>
          <a:p>
            <a:r>
              <a:rPr lang="he-IL" sz="4900" b="1" smtClean="0">
                <a:solidFill>
                  <a:srgbClr val="FF0000"/>
                </a:solidFill>
                <a:latin typeface="David" panose="020E0502060401010101" pitchFamily="34" charset="-79"/>
                <a:cs typeface="David" panose="020E0502060401010101" pitchFamily="34" charset="-79"/>
              </a:rPr>
              <a:t/>
            </a:r>
            <a:br>
              <a:rPr lang="he-IL" sz="4900" b="1" smtClean="0">
                <a:solidFill>
                  <a:srgbClr val="FF0000"/>
                </a:solidFill>
                <a:latin typeface="David" panose="020E0502060401010101" pitchFamily="34" charset="-79"/>
                <a:cs typeface="David" panose="020E0502060401010101" pitchFamily="34" charset="-79"/>
              </a:rPr>
            </a:br>
            <a:r>
              <a:rPr lang="he-IL" sz="4900" b="1" smtClean="0">
                <a:solidFill>
                  <a:srgbClr val="FF0000"/>
                </a:solidFill>
                <a:latin typeface="David" panose="020E0502060401010101" pitchFamily="34" charset="-79"/>
                <a:cs typeface="David" panose="020E0502060401010101" pitchFamily="34" charset="-79"/>
              </a:rPr>
              <a:t>מקורות</a:t>
            </a:r>
            <a:r>
              <a:rPr lang="he-IL" sz="4900" b="1" dirty="0">
                <a:solidFill>
                  <a:srgbClr val="FF0000"/>
                </a:solidFill>
                <a:latin typeface="David" panose="020E0502060401010101" pitchFamily="34" charset="-79"/>
                <a:cs typeface="David" panose="020E0502060401010101" pitchFamily="34" charset="-79"/>
              </a:rPr>
              <a:t>:</a:t>
            </a:r>
            <a:r>
              <a:rPr lang="he-IL" sz="4900" b="1" dirty="0">
                <a:solidFill>
                  <a:srgbClr val="FF0000"/>
                </a:solidFill>
              </a:rPr>
              <a:t/>
            </a:r>
            <a:br>
              <a:rPr lang="he-IL" sz="4900" b="1" dirty="0">
                <a:solidFill>
                  <a:srgbClr val="FF0000"/>
                </a:solidFill>
              </a:rPr>
            </a:br>
            <a:endParaRPr lang="he-IL" b="1" dirty="0">
              <a:solidFill>
                <a:srgbClr val="FF0000"/>
              </a:solidFill>
            </a:endParaRPr>
          </a:p>
        </p:txBody>
      </p:sp>
      <p:sp>
        <p:nvSpPr>
          <p:cNvPr id="3" name="מציין מיקום תוכן 2"/>
          <p:cNvSpPr>
            <a:spLocks noGrp="1"/>
          </p:cNvSpPr>
          <p:nvPr>
            <p:ph idx="1"/>
          </p:nvPr>
        </p:nvSpPr>
        <p:spPr>
          <a:xfrm>
            <a:off x="609600" y="3037118"/>
            <a:ext cx="10972800" cy="2411960"/>
          </a:xfrm>
        </p:spPr>
        <p:txBody>
          <a:bodyPr/>
          <a:lstStyle/>
          <a:p>
            <a:r>
              <a:rPr lang="he-IL" dirty="0" smtClean="0"/>
              <a:t>ויקיפדיה </a:t>
            </a:r>
            <a:r>
              <a:rPr lang="he-IL" smtClean="0"/>
              <a:t>– </a:t>
            </a:r>
            <a:r>
              <a:rPr lang="he-IL" smtClean="0"/>
              <a:t>תמרת </a:t>
            </a:r>
            <a:r>
              <a:rPr lang="he-IL" dirty="0" smtClean="0"/>
              <a:t>עמנואל, גטה ירמיהו, יונה </a:t>
            </a:r>
            <a:r>
              <a:rPr lang="he-IL" dirty="0" err="1" smtClean="0"/>
              <a:t>בוגלה</a:t>
            </a:r>
            <a:endParaRPr lang="he-IL" dirty="0" smtClean="0"/>
          </a:p>
          <a:p>
            <a:r>
              <a:rPr lang="he-IL" dirty="0" smtClean="0"/>
              <a:t>אתר: </a:t>
            </a:r>
            <a:r>
              <a:rPr lang="en-US" dirty="0">
                <a:hlinkClick r:id="rId3"/>
              </a:rPr>
              <a:t>http://</a:t>
            </a:r>
            <a:r>
              <a:rPr lang="en-US" dirty="0" smtClean="0">
                <a:hlinkClick r:id="rId3"/>
              </a:rPr>
              <a:t>www.ethiostruggle.com/page8.asp</a:t>
            </a:r>
            <a:endParaRPr lang="he-IL" dirty="0" smtClean="0"/>
          </a:p>
          <a:p>
            <a:endParaRPr lang="he-IL" dirty="0"/>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21</a:t>
            </a:fld>
            <a:endParaRPr lang="he-IL">
              <a:solidFill>
                <a:prstClr val="black">
                  <a:tint val="75000"/>
                </a:prstClr>
              </a:solidFill>
            </a:endParaRPr>
          </a:p>
        </p:txBody>
      </p:sp>
    </p:spTree>
    <p:extLst>
      <p:ext uri="{BB962C8B-B14F-4D97-AF65-F5344CB8AC3E}">
        <p14:creationId xmlns:p14="http://schemas.microsoft.com/office/powerpoint/2010/main" val="35862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
            <a:ext cx="12192000" cy="685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1981200" y="404665"/>
            <a:ext cx="8229600" cy="5721500"/>
          </a:xfrm>
        </p:spPr>
        <p:txBody>
          <a:bodyPr>
            <a:normAutofit/>
          </a:bodyPr>
          <a:lstStyle/>
          <a:p>
            <a:pPr marL="0" indent="0" algn="just">
              <a:lnSpc>
                <a:spcPct val="150000"/>
              </a:lnSpc>
              <a:buNone/>
            </a:pPr>
            <a:endParaRPr lang="he-IL" sz="1300" dirty="0">
              <a:latin typeface="David" panose="020E0502060401010101" pitchFamily="34" charset="-79"/>
              <a:cs typeface="David" panose="020E0502060401010101" pitchFamily="34" charset="-79"/>
            </a:endParaRPr>
          </a:p>
          <a:p>
            <a:pPr marL="0" indent="0">
              <a:buNone/>
            </a:pPr>
            <a:r>
              <a:rPr lang="he-IL" dirty="0" smtClean="0"/>
              <a:t> </a:t>
            </a:r>
            <a:endParaRPr lang="he-IL" dirty="0"/>
          </a:p>
        </p:txBody>
      </p:sp>
      <p:sp>
        <p:nvSpPr>
          <p:cNvPr id="5" name="מלבן 4"/>
          <p:cNvSpPr/>
          <p:nvPr/>
        </p:nvSpPr>
        <p:spPr>
          <a:xfrm>
            <a:off x="1600200" y="2151652"/>
            <a:ext cx="9281160" cy="3637919"/>
          </a:xfrm>
          <a:prstGeom prst="rect">
            <a:avLst/>
          </a:prstGeom>
        </p:spPr>
        <p:txBody>
          <a:bodyPr wrap="square">
            <a:spAutoFit/>
          </a:bodyPr>
          <a:lstStyle/>
          <a:p>
            <a:pPr marL="342900" lvl="0" indent="-342900">
              <a:spcBef>
                <a:spcPct val="20000"/>
              </a:spcBef>
              <a:buFont typeface="Arial" panose="020B0604020202020204" pitchFamily="34" charset="0"/>
              <a:buChar char="•"/>
            </a:pPr>
            <a:r>
              <a:rPr lang="he-IL" sz="2400" dirty="0">
                <a:solidFill>
                  <a:prstClr val="black"/>
                </a:solidFill>
                <a:latin typeface="David" panose="020E0502060401010101" pitchFamily="34" charset="-79"/>
                <a:cs typeface="David" panose="020E0502060401010101" pitchFamily="34" charset="-79"/>
              </a:rPr>
              <a:t>בשנת 1915 ניתנה לעמנואל תעודה, ובכך הפך למשכיל, רב, שוחט ופרופסור ולימד באותה מכללה כ-16 </a:t>
            </a:r>
            <a:r>
              <a:rPr lang="he-IL" sz="2400" dirty="0" smtClean="0">
                <a:solidFill>
                  <a:prstClr val="black"/>
                </a:solidFill>
                <a:latin typeface="David" panose="020E0502060401010101" pitchFamily="34" charset="-79"/>
                <a:cs typeface="David" panose="020E0502060401010101" pitchFamily="34" charset="-79"/>
              </a:rPr>
              <a:t>שנה.</a:t>
            </a:r>
            <a:r>
              <a:rPr lang="en-US" sz="2400" dirty="0" smtClean="0">
                <a:solidFill>
                  <a:prstClr val="black"/>
                </a:solidFill>
                <a:latin typeface="David" panose="020E0502060401010101" pitchFamily="34" charset="-79"/>
                <a:cs typeface="David" panose="020E0502060401010101" pitchFamily="34" charset="-79"/>
              </a:rPr>
              <a:t/>
            </a:r>
            <a:br>
              <a:rPr lang="en-US" sz="2400" dirty="0" smtClean="0">
                <a:solidFill>
                  <a:prstClr val="black"/>
                </a:solidFill>
                <a:latin typeface="David" panose="020E0502060401010101" pitchFamily="34" charset="-79"/>
                <a:cs typeface="David" panose="020E0502060401010101" pitchFamily="34" charset="-79"/>
              </a:rPr>
            </a:br>
            <a:endParaRPr lang="he-IL" sz="2400" dirty="0">
              <a:solidFill>
                <a:prstClr val="black"/>
              </a:solidFill>
              <a:latin typeface="David" panose="020E0502060401010101" pitchFamily="34" charset="-79"/>
              <a:cs typeface="David" panose="020E0502060401010101" pitchFamily="34" charset="-79"/>
            </a:endParaRPr>
          </a:p>
          <a:p>
            <a:pPr marL="342900" lvl="0" indent="-342900">
              <a:spcBef>
                <a:spcPct val="20000"/>
              </a:spcBef>
              <a:buFont typeface="Arial" panose="020B0604020202020204" pitchFamily="34" charset="0"/>
              <a:buChar char="•"/>
            </a:pPr>
            <a:r>
              <a:rPr lang="he-IL" sz="2400" dirty="0">
                <a:solidFill>
                  <a:prstClr val="black"/>
                </a:solidFill>
                <a:latin typeface="David" panose="020E0502060401010101" pitchFamily="34" charset="-79"/>
                <a:cs typeface="David" panose="020E0502060401010101" pitchFamily="34" charset="-79"/>
              </a:rPr>
              <a:t>ב-1920 </a:t>
            </a:r>
            <a:r>
              <a:rPr lang="he-IL" sz="2400" dirty="0" smtClean="0">
                <a:solidFill>
                  <a:prstClr val="black"/>
                </a:solidFill>
                <a:latin typeface="David" panose="020E0502060401010101" pitchFamily="34" charset="-79"/>
                <a:cs typeface="David" panose="020E0502060401010101" pitchFamily="34" charset="-79"/>
              </a:rPr>
              <a:t>כשהיה </a:t>
            </a:r>
            <a:r>
              <a:rPr lang="he-IL" sz="2400" dirty="0">
                <a:solidFill>
                  <a:prstClr val="black"/>
                </a:solidFill>
                <a:latin typeface="David" panose="020E0502060401010101" pitchFamily="34" charset="-79"/>
                <a:cs typeface="David" panose="020E0502060401010101" pitchFamily="34" charset="-79"/>
              </a:rPr>
              <a:t>בן 32 חזר עם </a:t>
            </a:r>
            <a:r>
              <a:rPr lang="he-IL" sz="2400" dirty="0" err="1">
                <a:solidFill>
                  <a:prstClr val="black"/>
                </a:solidFill>
                <a:latin typeface="David" panose="020E0502060401010101" pitchFamily="34" charset="-79"/>
                <a:cs typeface="David" panose="020E0502060401010101" pitchFamily="34" charset="-79"/>
              </a:rPr>
              <a:t>פייטלוביץ</a:t>
            </a:r>
            <a:r>
              <a:rPr lang="he-IL" sz="2400" dirty="0">
                <a:solidFill>
                  <a:prstClr val="black"/>
                </a:solidFill>
                <a:latin typeface="David" panose="020E0502060401010101" pitchFamily="34" charset="-79"/>
                <a:cs typeface="David" panose="020E0502060401010101" pitchFamily="34" charset="-79"/>
              </a:rPr>
              <a:t>' </a:t>
            </a:r>
            <a:r>
              <a:rPr lang="he-IL" sz="2400" dirty="0" smtClean="0">
                <a:solidFill>
                  <a:prstClr val="black"/>
                </a:solidFill>
                <a:latin typeface="David" panose="020E0502060401010101" pitchFamily="34" charset="-79"/>
                <a:cs typeface="David" panose="020E0502060401010101" pitchFamily="34" charset="-79"/>
              </a:rPr>
              <a:t>לאתיופיה. כעבור </a:t>
            </a:r>
            <a:r>
              <a:rPr lang="he-IL" sz="2400" dirty="0">
                <a:solidFill>
                  <a:prstClr val="black"/>
                </a:solidFill>
                <a:latin typeface="David" panose="020E0502060401010101" pitchFamily="34" charset="-79"/>
                <a:cs typeface="David" panose="020E0502060401010101" pitchFamily="34" charset="-79"/>
              </a:rPr>
              <a:t>שנה </a:t>
            </a:r>
            <a:r>
              <a:rPr lang="he-IL" sz="2400" dirty="0" smtClean="0">
                <a:solidFill>
                  <a:prstClr val="black"/>
                </a:solidFill>
                <a:latin typeface="David" panose="020E0502060401010101" pitchFamily="34" charset="-79"/>
                <a:cs typeface="David" panose="020E0502060401010101" pitchFamily="34" charset="-79"/>
              </a:rPr>
              <a:t>נסע </a:t>
            </a:r>
            <a:r>
              <a:rPr lang="he-IL" sz="2400" dirty="0" err="1" smtClean="0">
                <a:solidFill>
                  <a:srgbClr val="252525"/>
                </a:solidFill>
                <a:latin typeface="David" panose="020E0502060401010101" pitchFamily="34" charset="-79"/>
                <a:cs typeface="David" panose="020E0502060401010101" pitchFamily="34" charset="-79"/>
              </a:rPr>
              <a:t>תאמרת</a:t>
            </a:r>
            <a:r>
              <a:rPr lang="he-IL" sz="2400" dirty="0" smtClean="0">
                <a:solidFill>
                  <a:srgbClr val="252525"/>
                </a:solidFill>
                <a:latin typeface="David" panose="020E0502060401010101" pitchFamily="34" charset="-79"/>
                <a:cs typeface="David" panose="020E0502060401010101" pitchFamily="34" charset="-79"/>
              </a:rPr>
              <a:t> </a:t>
            </a:r>
            <a:r>
              <a:rPr lang="he-IL" sz="2400" dirty="0">
                <a:solidFill>
                  <a:srgbClr val="252525"/>
                </a:solidFill>
                <a:latin typeface="David" panose="020E0502060401010101" pitchFamily="34" charset="-79"/>
                <a:cs typeface="David" panose="020E0502060401010101" pitchFamily="34" charset="-79"/>
              </a:rPr>
              <a:t>לארץ ישראל עם ד"ר </a:t>
            </a:r>
            <a:r>
              <a:rPr lang="he-IL" sz="2400" dirty="0" err="1">
                <a:solidFill>
                  <a:srgbClr val="252525"/>
                </a:solidFill>
                <a:latin typeface="David" panose="020E0502060401010101" pitchFamily="34" charset="-79"/>
                <a:cs typeface="David" panose="020E0502060401010101" pitchFamily="34" charset="-79"/>
              </a:rPr>
              <a:t>פייטלוביץ</a:t>
            </a:r>
            <a:r>
              <a:rPr lang="he-IL" sz="2400" dirty="0">
                <a:solidFill>
                  <a:srgbClr val="252525"/>
                </a:solidFill>
                <a:latin typeface="David" panose="020E0502060401010101" pitchFamily="34" charset="-79"/>
                <a:cs typeface="David" panose="020E0502060401010101" pitchFamily="34" charset="-79"/>
              </a:rPr>
              <a:t>'  וחי בה </a:t>
            </a:r>
            <a:r>
              <a:rPr lang="he-IL" sz="2400" dirty="0" smtClean="0">
                <a:solidFill>
                  <a:srgbClr val="252525"/>
                </a:solidFill>
                <a:latin typeface="David" panose="020E0502060401010101" pitchFamily="34" charset="-79"/>
                <a:cs typeface="David" panose="020E0502060401010101" pitchFamily="34" charset="-79"/>
              </a:rPr>
              <a:t>מאוגוסט</a:t>
            </a:r>
            <a:r>
              <a:rPr lang="he-IL" sz="2400" dirty="0">
                <a:solidFill>
                  <a:srgbClr val="252525"/>
                </a:solidFill>
                <a:latin typeface="David" panose="020E0502060401010101" pitchFamily="34" charset="-79"/>
                <a:cs typeface="David" panose="020E0502060401010101" pitchFamily="34" charset="-79"/>
              </a:rPr>
              <a:t> 1921 </a:t>
            </a:r>
            <a:r>
              <a:rPr lang="he-IL" sz="2400" dirty="0" smtClean="0">
                <a:solidFill>
                  <a:srgbClr val="252525"/>
                </a:solidFill>
                <a:latin typeface="David" panose="020E0502060401010101" pitchFamily="34" charset="-79"/>
                <a:cs typeface="David" panose="020E0502060401010101" pitchFamily="34" charset="-79"/>
              </a:rPr>
              <a:t>עד </a:t>
            </a:r>
            <a:r>
              <a:rPr lang="he-IL" sz="2400" dirty="0">
                <a:solidFill>
                  <a:srgbClr val="252525"/>
                </a:solidFill>
                <a:latin typeface="David" panose="020E0502060401010101" pitchFamily="34" charset="-79"/>
                <a:cs typeface="David" panose="020E0502060401010101" pitchFamily="34" charset="-79"/>
              </a:rPr>
              <a:t>אפריל </a:t>
            </a:r>
            <a:r>
              <a:rPr lang="he-IL" sz="2400" dirty="0" smtClean="0">
                <a:solidFill>
                  <a:srgbClr val="252525"/>
                </a:solidFill>
                <a:latin typeface="David" panose="020E0502060401010101" pitchFamily="34" charset="-79"/>
                <a:cs typeface="David" panose="020E0502060401010101" pitchFamily="34" charset="-79"/>
              </a:rPr>
              <a:t>1923,</a:t>
            </a:r>
            <a:r>
              <a:rPr lang="he-IL" sz="2400" dirty="0">
                <a:solidFill>
                  <a:srgbClr val="252525"/>
                </a:solidFill>
                <a:latin typeface="David" panose="020E0502060401010101" pitchFamily="34" charset="-79"/>
                <a:cs typeface="David" panose="020E0502060401010101" pitchFamily="34" charset="-79"/>
              </a:rPr>
              <a:t> עד ששבו לאתיופיה. </a:t>
            </a:r>
            <a:endParaRPr lang="he-IL" sz="2400" dirty="0" smtClean="0">
              <a:solidFill>
                <a:srgbClr val="252525"/>
              </a:solidFill>
              <a:latin typeface="David" panose="020E0502060401010101" pitchFamily="34" charset="-79"/>
              <a:cs typeface="David" panose="020E0502060401010101" pitchFamily="34" charset="-79"/>
            </a:endParaRPr>
          </a:p>
          <a:p>
            <a:pPr marL="342900" lvl="0" indent="-342900">
              <a:spcBef>
                <a:spcPct val="20000"/>
              </a:spcBef>
              <a:buFont typeface="Arial" panose="020B0604020202020204" pitchFamily="34" charset="0"/>
              <a:buChar char="•"/>
            </a:pPr>
            <a:endParaRPr lang="he-IL" sz="2400" dirty="0">
              <a:solidFill>
                <a:srgbClr val="252525"/>
              </a:solidFill>
              <a:latin typeface="David" panose="020E0502060401010101" pitchFamily="34" charset="-79"/>
              <a:cs typeface="David" panose="020E0502060401010101" pitchFamily="34" charset="-79"/>
            </a:endParaRPr>
          </a:p>
          <a:p>
            <a:pPr marL="342900" lvl="0" indent="-342900">
              <a:spcBef>
                <a:spcPct val="20000"/>
              </a:spcBef>
              <a:buFont typeface="Arial" panose="020B0604020202020204" pitchFamily="34" charset="0"/>
              <a:buChar char="•"/>
            </a:pPr>
            <a:r>
              <a:rPr lang="he-IL" sz="2400" dirty="0" smtClean="0">
                <a:solidFill>
                  <a:srgbClr val="252525"/>
                </a:solidFill>
                <a:latin typeface="David" panose="020E0502060401010101" pitchFamily="34" charset="-79"/>
                <a:cs typeface="David" panose="020E0502060401010101" pitchFamily="34" charset="-79"/>
              </a:rPr>
              <a:t>עם שובו </a:t>
            </a:r>
            <a:r>
              <a:rPr lang="he-IL" sz="2400" dirty="0">
                <a:solidFill>
                  <a:srgbClr val="252525"/>
                </a:solidFill>
                <a:latin typeface="David" panose="020E0502060401010101" pitchFamily="34" charset="-79"/>
                <a:cs typeface="David" panose="020E0502060401010101" pitchFamily="34" charset="-79"/>
              </a:rPr>
              <a:t>לאתיופיה הקים </a:t>
            </a:r>
            <a:r>
              <a:rPr lang="he-IL" sz="2400" dirty="0" smtClean="0">
                <a:solidFill>
                  <a:srgbClr val="252525"/>
                </a:solidFill>
                <a:latin typeface="David" panose="020E0502060401010101" pitchFamily="34" charset="-79"/>
                <a:cs typeface="David" panose="020E0502060401010101" pitchFamily="34" charset="-79"/>
              </a:rPr>
              <a:t>וניהל בית </a:t>
            </a:r>
            <a:r>
              <a:rPr lang="he-IL" sz="2400" dirty="0">
                <a:solidFill>
                  <a:srgbClr val="252525"/>
                </a:solidFill>
                <a:latin typeface="David" panose="020E0502060401010101" pitchFamily="34" charset="-79"/>
                <a:cs typeface="David" panose="020E0502060401010101" pitchFamily="34" charset="-79"/>
              </a:rPr>
              <a:t>ספר יהודי להכשרת </a:t>
            </a:r>
            <a:r>
              <a:rPr lang="he-IL" sz="2400" dirty="0" smtClean="0">
                <a:solidFill>
                  <a:srgbClr val="252525"/>
                </a:solidFill>
                <a:latin typeface="David" panose="020E0502060401010101" pitchFamily="34" charset="-79"/>
                <a:cs typeface="David" panose="020E0502060401010101" pitchFamily="34" charset="-79"/>
              </a:rPr>
              <a:t>מורים. במקביל שימש בית הספר כמרכז </a:t>
            </a:r>
            <a:r>
              <a:rPr lang="he-IL" sz="2400" dirty="0">
                <a:solidFill>
                  <a:srgbClr val="252525"/>
                </a:solidFill>
                <a:latin typeface="David" panose="020E0502060401010101" pitchFamily="34" charset="-79"/>
                <a:cs typeface="David" panose="020E0502060401010101" pitchFamily="34" charset="-79"/>
              </a:rPr>
              <a:t>קהילתי לכלל יהודי אדיס אבבה.</a:t>
            </a:r>
          </a:p>
        </p:txBody>
      </p:sp>
      <p:sp>
        <p:nvSpPr>
          <p:cNvPr id="6" name="כותרת 1"/>
          <p:cNvSpPr>
            <a:spLocks noGrp="1"/>
          </p:cNvSpPr>
          <p:nvPr>
            <p:ph type="title"/>
          </p:nvPr>
        </p:nvSpPr>
        <p:spPr>
          <a:xfrm>
            <a:off x="609600" y="1008652"/>
            <a:ext cx="10972800" cy="1143000"/>
          </a:xfrm>
        </p:spPr>
        <p:txBody>
          <a:bodyPr/>
          <a:lstStyle/>
          <a:p>
            <a:r>
              <a:rPr lang="he-IL" b="1" dirty="0" smtClean="0">
                <a:solidFill>
                  <a:srgbClr val="FF0000"/>
                </a:solidFill>
                <a:latin typeface="David" panose="020E0502060401010101" pitchFamily="34" charset="-79"/>
                <a:cs typeface="David" panose="020E0502060401010101" pitchFamily="34" charset="-79"/>
              </a:rPr>
              <a:t>המשך - </a:t>
            </a:r>
            <a:r>
              <a:rPr lang="he-IL" b="1" dirty="0" smtClean="0">
                <a:solidFill>
                  <a:srgbClr val="FF0000"/>
                </a:solidFill>
                <a:latin typeface="David" panose="020E0502060401010101" pitchFamily="34" charset="-79"/>
                <a:cs typeface="David" panose="020E0502060401010101" pitchFamily="34" charset="-79"/>
              </a:rPr>
              <a:t>תמרת </a:t>
            </a:r>
            <a:r>
              <a:rPr lang="he-IL" b="1" dirty="0">
                <a:solidFill>
                  <a:srgbClr val="FF0000"/>
                </a:solidFill>
                <a:latin typeface="David" panose="020E0502060401010101" pitchFamily="34" charset="-79"/>
                <a:cs typeface="David" panose="020E0502060401010101" pitchFamily="34" charset="-79"/>
              </a:rPr>
              <a:t>עמנואל </a:t>
            </a:r>
            <a:r>
              <a:rPr lang="he-IL" b="1" dirty="0" smtClean="0">
                <a:solidFill>
                  <a:srgbClr val="FF0000"/>
                </a:solidFill>
                <a:latin typeface="David" panose="020E0502060401010101" pitchFamily="34" charset="-79"/>
                <a:cs typeface="David" panose="020E0502060401010101" pitchFamily="34" charset="-79"/>
              </a:rPr>
              <a:t>– "מבשר התחייה</a:t>
            </a:r>
            <a:r>
              <a:rPr lang="he-IL" b="1" dirty="0">
                <a:solidFill>
                  <a:srgbClr val="FF0000"/>
                </a:solidFill>
                <a:latin typeface="David" panose="020E0502060401010101" pitchFamily="34" charset="-79"/>
                <a:cs typeface="David" panose="020E0502060401010101" pitchFamily="34" charset="-79"/>
              </a:rPr>
              <a:t>"</a:t>
            </a:r>
            <a:endParaRPr lang="he-IL" b="1" dirty="0">
              <a:solidFill>
                <a:srgbClr val="FF0000"/>
              </a:solidFill>
              <a:latin typeface="David" panose="020E0502060401010101" pitchFamily="34" charset="-79"/>
              <a:cs typeface="David" panose="020E0502060401010101" pitchFamily="34" charset="-79"/>
            </a:endParaRPr>
          </a:p>
        </p:txBody>
      </p:sp>
      <p:sp>
        <p:nvSpPr>
          <p:cNvPr id="7" name="מציין מיקום של מספר שקופית 6"/>
          <p:cNvSpPr>
            <a:spLocks noGrp="1"/>
          </p:cNvSpPr>
          <p:nvPr>
            <p:ph type="sldNum" sz="quarter" idx="12"/>
          </p:nvPr>
        </p:nvSpPr>
        <p:spPr/>
        <p:txBody>
          <a:bodyPr/>
          <a:lstStyle/>
          <a:p>
            <a:fld id="{954AA72D-C36F-4913-B5F4-624ED664DC7B}" type="slidenum">
              <a:rPr lang="he-IL" smtClean="0">
                <a:solidFill>
                  <a:prstClr val="black">
                    <a:tint val="75000"/>
                  </a:prstClr>
                </a:solidFill>
              </a:rPr>
              <a:pPr/>
              <a:t>3</a:t>
            </a:fld>
            <a:endParaRPr lang="he-IL">
              <a:solidFill>
                <a:prstClr val="black">
                  <a:tint val="75000"/>
                </a:prstClr>
              </a:solidFill>
            </a:endParaRPr>
          </a:p>
        </p:txBody>
      </p:sp>
    </p:spTree>
    <p:extLst>
      <p:ext uri="{BB962C8B-B14F-4D97-AF65-F5344CB8AC3E}">
        <p14:creationId xmlns:p14="http://schemas.microsoft.com/office/powerpoint/2010/main" val="393658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 y="0"/>
            <a:ext cx="12206024" cy="686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44040" y="1003041"/>
            <a:ext cx="9731348" cy="1143000"/>
          </a:xfrm>
        </p:spPr>
        <p:txBody>
          <a:bodyPr>
            <a:normAutofit/>
          </a:bodyPr>
          <a:lstStyle/>
          <a:p>
            <a:r>
              <a:rPr lang="he-IL" b="1" dirty="0" smtClean="0">
                <a:solidFill>
                  <a:srgbClr val="FF0000"/>
                </a:solidFill>
                <a:latin typeface="David" panose="020E0502060401010101" pitchFamily="34" charset="-79"/>
                <a:cs typeface="David" panose="020E0502060401010101" pitchFamily="34" charset="-79"/>
              </a:rPr>
              <a:t>המשך - </a:t>
            </a:r>
            <a:r>
              <a:rPr lang="he-IL" b="1" dirty="0" smtClean="0">
                <a:solidFill>
                  <a:srgbClr val="FF0000"/>
                </a:solidFill>
                <a:latin typeface="David" panose="020E0502060401010101" pitchFamily="34" charset="-79"/>
                <a:cs typeface="David" panose="020E0502060401010101" pitchFamily="34" charset="-79"/>
              </a:rPr>
              <a:t>תמרת </a:t>
            </a:r>
            <a:r>
              <a:rPr lang="he-IL" b="1" dirty="0">
                <a:solidFill>
                  <a:srgbClr val="FF0000"/>
                </a:solidFill>
                <a:latin typeface="David" panose="020E0502060401010101" pitchFamily="34" charset="-79"/>
                <a:cs typeface="David" panose="020E0502060401010101" pitchFamily="34" charset="-79"/>
              </a:rPr>
              <a:t>עמנואל </a:t>
            </a:r>
            <a:r>
              <a:rPr lang="he-IL" b="1" dirty="0" smtClean="0">
                <a:solidFill>
                  <a:srgbClr val="FF0000"/>
                </a:solidFill>
                <a:latin typeface="David" panose="020E0502060401010101" pitchFamily="34" charset="-79"/>
                <a:cs typeface="David" panose="020E0502060401010101" pitchFamily="34" charset="-79"/>
              </a:rPr>
              <a:t>"מבשר התחיה"</a:t>
            </a:r>
            <a:endParaRPr lang="he-IL" b="1" dirty="0">
              <a:solidFill>
                <a:srgbClr val="FF0000"/>
              </a:solidFill>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5294812" y="2688281"/>
            <a:ext cx="6263291" cy="3072439"/>
          </a:xfrm>
        </p:spPr>
        <p:txBody>
          <a:bodyPr>
            <a:normAutofit/>
          </a:bodyPr>
          <a:lstStyle/>
          <a:p>
            <a:pPr marL="0" indent="0" algn="just" eaLnBrk="0" hangingPunct="0">
              <a:lnSpc>
                <a:spcPct val="150000"/>
              </a:lnSpc>
              <a:buNone/>
            </a:pPr>
            <a:r>
              <a:rPr lang="he-IL" sz="2400" spc="-60" dirty="0" smtClean="0">
                <a:latin typeface="David" pitchFamily="34" charset="-79"/>
                <a:cs typeface="David" pitchFamily="34" charset="-79"/>
              </a:rPr>
              <a:t>תמרת </a:t>
            </a:r>
            <a:r>
              <a:rPr lang="he-IL" sz="2400" spc="-60" dirty="0">
                <a:latin typeface="David" pitchFamily="34" charset="-79"/>
                <a:cs typeface="David" pitchFamily="34" charset="-79"/>
              </a:rPr>
              <a:t>עמנואל </a:t>
            </a:r>
            <a:r>
              <a:rPr lang="he-IL" sz="2400" spc="-60" dirty="0" smtClean="0">
                <a:latin typeface="David" pitchFamily="34" charset="-79"/>
                <a:cs typeface="David" pitchFamily="34" charset="-79"/>
              </a:rPr>
              <a:t>חזר לאתיופיה והפך </a:t>
            </a:r>
            <a:r>
              <a:rPr lang="he-IL" sz="2400" spc="-60" dirty="0">
                <a:latin typeface="David" pitchFamily="34" charset="-79"/>
                <a:cs typeface="David" pitchFamily="34" charset="-79"/>
              </a:rPr>
              <a:t>לאיש ציבור </a:t>
            </a:r>
            <a:r>
              <a:rPr lang="he-IL" sz="2400" spc="-60" dirty="0" smtClean="0">
                <a:latin typeface="David" pitchFamily="34" charset="-79"/>
                <a:cs typeface="David" pitchFamily="34" charset="-79"/>
              </a:rPr>
              <a:t>יהודי-אתיופי, כפרופסור</a:t>
            </a:r>
            <a:r>
              <a:rPr lang="he-IL" sz="2400" spc="-60" dirty="0">
                <a:latin typeface="David" pitchFamily="34" charset="-79"/>
                <a:cs typeface="David" pitchFamily="34" charset="-79"/>
              </a:rPr>
              <a:t>, </a:t>
            </a:r>
            <a:r>
              <a:rPr lang="he-IL" sz="2400" spc="-60" dirty="0" smtClean="0">
                <a:latin typeface="David" pitchFamily="34" charset="-79"/>
                <a:cs typeface="David" pitchFamily="34" charset="-79"/>
              </a:rPr>
              <a:t>כרב וכמנהל </a:t>
            </a:r>
            <a:r>
              <a:rPr lang="he-IL" sz="2400" spc="-60" dirty="0">
                <a:latin typeface="David" pitchFamily="34" charset="-79"/>
                <a:cs typeface="David" pitchFamily="34" charset="-79"/>
              </a:rPr>
              <a:t>בית ספר יהודי. </a:t>
            </a:r>
            <a:endParaRPr lang="he-IL" sz="2400" spc="-60" dirty="0" smtClean="0">
              <a:latin typeface="David" pitchFamily="34" charset="-79"/>
              <a:cs typeface="David" pitchFamily="34" charset="-79"/>
            </a:endParaRPr>
          </a:p>
          <a:p>
            <a:pPr marL="0" indent="0" algn="just" eaLnBrk="0" hangingPunct="0">
              <a:lnSpc>
                <a:spcPct val="150000"/>
              </a:lnSpc>
              <a:buNone/>
            </a:pPr>
            <a:r>
              <a:rPr lang="he-IL" sz="2400" spc="-60" dirty="0" smtClean="0">
                <a:latin typeface="David" pitchFamily="34" charset="-79"/>
                <a:cs typeface="David" pitchFamily="34" charset="-79"/>
              </a:rPr>
              <a:t>עמנואל היה </a:t>
            </a:r>
            <a:r>
              <a:rPr lang="he-IL" sz="2400" spc="-60" dirty="0">
                <a:latin typeface="David" pitchFamily="34" charset="-79"/>
                <a:cs typeface="David" pitchFamily="34" charset="-79"/>
              </a:rPr>
              <a:t>אחד מהאישים הבולטים ביותר </a:t>
            </a:r>
            <a:r>
              <a:rPr lang="he-IL" sz="2400" spc="-60" dirty="0" smtClean="0">
                <a:latin typeface="David" pitchFamily="34" charset="-79"/>
                <a:cs typeface="David" pitchFamily="34" charset="-79"/>
              </a:rPr>
              <a:t>שצמחו </a:t>
            </a:r>
            <a:r>
              <a:rPr lang="he-IL" sz="2400" spc="-60" dirty="0">
                <a:latin typeface="David" pitchFamily="34" charset="-79"/>
                <a:cs typeface="David" pitchFamily="34" charset="-79"/>
              </a:rPr>
              <a:t>מקרב קהילת ביתא ישראל</a:t>
            </a:r>
            <a:r>
              <a:rPr lang="he-IL" sz="2400" spc="-60" dirty="0" smtClean="0">
                <a:latin typeface="David" pitchFamily="34" charset="-79"/>
                <a:cs typeface="David" pitchFamily="34" charset="-79"/>
              </a:rPr>
              <a:t>, תרם </a:t>
            </a:r>
            <a:r>
              <a:rPr lang="he-IL" sz="2400" spc="-60" dirty="0">
                <a:latin typeface="David" pitchFamily="34" charset="-79"/>
                <a:cs typeface="David" pitchFamily="34" charset="-79"/>
              </a:rPr>
              <a:t>רבות לתחיית הקהילה </a:t>
            </a:r>
            <a:r>
              <a:rPr lang="he-IL" sz="2400" spc="-60" dirty="0" smtClean="0">
                <a:latin typeface="David" pitchFamily="34" charset="-79"/>
                <a:cs typeface="David" pitchFamily="34" charset="-79"/>
              </a:rPr>
              <a:t>ולכן </a:t>
            </a:r>
            <a:r>
              <a:rPr lang="he-IL" sz="2400" spc="-60" dirty="0" smtClean="0">
                <a:latin typeface="David" pitchFamily="34" charset="-79"/>
                <a:cs typeface="David" pitchFamily="34" charset="-79"/>
              </a:rPr>
              <a:t>הוא מכונה  </a:t>
            </a:r>
            <a:r>
              <a:rPr lang="he-IL" sz="2400" spc="-60" dirty="0" smtClean="0">
                <a:latin typeface="David" pitchFamily="34" charset="-79"/>
                <a:cs typeface="David" pitchFamily="34" charset="-79"/>
              </a:rPr>
              <a:t>"מבשר התחייה". </a:t>
            </a:r>
            <a:endParaRPr lang="he-IL" sz="2400" spc="-60" dirty="0">
              <a:latin typeface="David" pitchFamily="34" charset="-79"/>
              <a:cs typeface="David" pitchFamily="34" charset="-79"/>
            </a:endParaRPr>
          </a:p>
          <a:p>
            <a:pPr marL="0" indent="0">
              <a:buNone/>
            </a:pPr>
            <a:endParaRPr lang="he-IL" dirty="0"/>
          </a:p>
        </p:txBody>
      </p:sp>
      <p:pic>
        <p:nvPicPr>
          <p:cNvPr id="4" name="Picture 2" descr="http://upload.wikimedia.org/wikipedia/he/e/ee/Taamrat_Emmanuel.JPG"/>
          <p:cNvPicPr>
            <a:picLocks noChangeAspect="1" noChangeArrowheads="1"/>
          </p:cNvPicPr>
          <p:nvPr/>
        </p:nvPicPr>
        <p:blipFill>
          <a:blip r:embed="rId3" cstate="print"/>
          <a:srcRect/>
          <a:stretch>
            <a:fillRect/>
          </a:stretch>
        </p:blipFill>
        <p:spPr bwMode="auto">
          <a:xfrm>
            <a:off x="1576700" y="1978090"/>
            <a:ext cx="3096344" cy="4081692"/>
          </a:xfrm>
          <a:prstGeom prst="rect">
            <a:avLst/>
          </a:prstGeom>
          <a:noFill/>
        </p:spPr>
      </p:pic>
      <p:sp>
        <p:nvSpPr>
          <p:cNvPr id="7" name="מציין מיקום של מספר שקופית 6"/>
          <p:cNvSpPr>
            <a:spLocks noGrp="1"/>
          </p:cNvSpPr>
          <p:nvPr>
            <p:ph type="sldNum" sz="quarter" idx="12"/>
          </p:nvPr>
        </p:nvSpPr>
        <p:spPr/>
        <p:txBody>
          <a:bodyPr/>
          <a:lstStyle/>
          <a:p>
            <a:fld id="{954AA72D-C36F-4913-B5F4-624ED664DC7B}" type="slidenum">
              <a:rPr lang="he-IL" smtClean="0">
                <a:solidFill>
                  <a:prstClr val="black">
                    <a:tint val="75000"/>
                  </a:prstClr>
                </a:solidFill>
              </a:rPr>
              <a:pPr/>
              <a:t>4</a:t>
            </a:fld>
            <a:endParaRPr lang="he-IL">
              <a:solidFill>
                <a:prstClr val="black">
                  <a:tint val="75000"/>
                </a:prstClr>
              </a:solidFill>
            </a:endParaRPr>
          </a:p>
        </p:txBody>
      </p:sp>
    </p:spTree>
    <p:extLst>
      <p:ext uri="{BB962C8B-B14F-4D97-AF65-F5344CB8AC3E}">
        <p14:creationId xmlns:p14="http://schemas.microsoft.com/office/powerpoint/2010/main" val="545304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1996440" y="1158559"/>
            <a:ext cx="8610600" cy="1143000"/>
          </a:xfrm>
        </p:spPr>
        <p:txBody>
          <a:bodyPr>
            <a:normAutofit/>
          </a:bodyPr>
          <a:lstStyle/>
          <a:p>
            <a:r>
              <a:rPr lang="he-IL" b="1" dirty="0">
                <a:solidFill>
                  <a:srgbClr val="FF0000"/>
                </a:solidFill>
                <a:latin typeface="David" panose="020E0502060401010101" pitchFamily="34" charset="-79"/>
                <a:cs typeface="David" panose="020E0502060401010101" pitchFamily="34" charset="-79"/>
              </a:rPr>
              <a:t>פעילותו של </a:t>
            </a:r>
            <a:r>
              <a:rPr lang="he-IL" b="1" dirty="0" smtClean="0">
                <a:solidFill>
                  <a:srgbClr val="FF0000"/>
                </a:solidFill>
                <a:latin typeface="David" panose="020E0502060401010101" pitchFamily="34" charset="-79"/>
                <a:cs typeface="David" panose="020E0502060401010101" pitchFamily="34" charset="-79"/>
              </a:rPr>
              <a:t>תמרת </a:t>
            </a:r>
            <a:r>
              <a:rPr lang="he-IL" b="1" dirty="0">
                <a:solidFill>
                  <a:srgbClr val="FF0000"/>
                </a:solidFill>
                <a:latin typeface="David" panose="020E0502060401010101" pitchFamily="34" charset="-79"/>
                <a:cs typeface="David" panose="020E0502060401010101" pitchFamily="34" charset="-79"/>
              </a:rPr>
              <a:t>עמנואל</a:t>
            </a:r>
          </a:p>
        </p:txBody>
      </p:sp>
      <p:sp>
        <p:nvSpPr>
          <p:cNvPr id="3" name="מציין מיקום תוכן 2"/>
          <p:cNvSpPr>
            <a:spLocks noGrp="1"/>
          </p:cNvSpPr>
          <p:nvPr>
            <p:ph idx="1"/>
          </p:nvPr>
        </p:nvSpPr>
        <p:spPr>
          <a:xfrm>
            <a:off x="1402080" y="2316483"/>
            <a:ext cx="9646920" cy="3520438"/>
          </a:xfrm>
        </p:spPr>
        <p:txBody>
          <a:bodyPr>
            <a:normAutofit/>
          </a:bodyPr>
          <a:lstStyle/>
          <a:p>
            <a:r>
              <a:rPr lang="he-IL" sz="2400" dirty="0" smtClean="0">
                <a:latin typeface="David" panose="020E0502060401010101" pitchFamily="34" charset="-79"/>
                <a:cs typeface="David" panose="020E0502060401010101" pitchFamily="34" charset="-79"/>
              </a:rPr>
              <a:t>לתמרת </a:t>
            </a:r>
            <a:r>
              <a:rPr lang="he-IL" sz="2400" dirty="0" smtClean="0">
                <a:latin typeface="David" panose="020E0502060401010101" pitchFamily="34" charset="-79"/>
                <a:cs typeface="David" panose="020E0502060401010101" pitchFamily="34" charset="-79"/>
              </a:rPr>
              <a:t>עמנואל הוצעו </a:t>
            </a:r>
            <a:r>
              <a:rPr lang="he-IL" sz="2400" dirty="0">
                <a:latin typeface="David" panose="020E0502060401010101" pitchFamily="34" charset="-79"/>
                <a:cs typeface="David" panose="020E0502060401010101" pitchFamily="34" charset="-79"/>
              </a:rPr>
              <a:t>משרות רבות בייחוד ממדינות אירופאיות </a:t>
            </a:r>
            <a:r>
              <a:rPr lang="he-IL" sz="2400" dirty="0" smtClean="0">
                <a:latin typeface="David" panose="020E0502060401010101" pitchFamily="34" charset="-79"/>
                <a:cs typeface="David" panose="020E0502060401010101" pitchFamily="34" charset="-79"/>
              </a:rPr>
              <a:t>כאוסטריה </a:t>
            </a:r>
            <a:r>
              <a:rPr lang="he-IL" sz="2400" dirty="0" smtClean="0">
                <a:latin typeface="David" panose="020E0502060401010101" pitchFamily="34" charset="-79"/>
                <a:cs typeface="David" panose="020E0502060401010101" pitchFamily="34" charset="-79"/>
              </a:rPr>
              <a:t>וכצרפת </a:t>
            </a:r>
            <a:r>
              <a:rPr lang="he-IL" sz="2400" dirty="0">
                <a:latin typeface="David" panose="020E0502060401010101" pitchFamily="34" charset="-79"/>
                <a:cs typeface="David" panose="020E0502060401010101" pitchFamily="34" charset="-79"/>
              </a:rPr>
              <a:t> שביקשו שישמש </a:t>
            </a:r>
            <a:r>
              <a:rPr lang="he-IL" sz="2400" dirty="0" smtClean="0">
                <a:latin typeface="David" panose="020E0502060401010101" pitchFamily="34" charset="-79"/>
                <a:cs typeface="David" panose="020E0502060401010101" pitchFamily="34" charset="-79"/>
              </a:rPr>
              <a:t>כשגריר, </a:t>
            </a:r>
            <a:r>
              <a:rPr lang="he-IL" sz="2400" dirty="0">
                <a:latin typeface="David" panose="020E0502060401010101" pitchFamily="34" charset="-79"/>
                <a:cs typeface="David" panose="020E0502060401010101" pitchFamily="34" charset="-79"/>
              </a:rPr>
              <a:t>אך </a:t>
            </a:r>
            <a:r>
              <a:rPr lang="he-IL" sz="2400" dirty="0" smtClean="0">
                <a:latin typeface="David" panose="020E0502060401010101" pitchFamily="34" charset="-79"/>
                <a:cs typeface="David" panose="020E0502060401010101" pitchFamily="34" charset="-79"/>
              </a:rPr>
              <a:t>תמרת </a:t>
            </a:r>
            <a:r>
              <a:rPr lang="he-IL" sz="2400" dirty="0">
                <a:latin typeface="David" panose="020E0502060401010101" pitchFamily="34" charset="-79"/>
                <a:cs typeface="David" panose="020E0502060401010101" pitchFamily="34" charset="-79"/>
              </a:rPr>
              <a:t>סירב והמשיך </a:t>
            </a:r>
            <a:r>
              <a:rPr lang="he-IL" sz="2400" dirty="0" smtClean="0">
                <a:latin typeface="David" panose="020E0502060401010101" pitchFamily="34" charset="-79"/>
                <a:cs typeface="David" panose="020E0502060401010101" pitchFamily="34" charset="-79"/>
              </a:rPr>
              <a:t>בפועלו.</a:t>
            </a:r>
          </a:p>
          <a:p>
            <a:r>
              <a:rPr lang="he-IL" sz="2400" dirty="0" smtClean="0">
                <a:latin typeface="David" panose="020E0502060401010101" pitchFamily="34" charset="-79"/>
                <a:cs typeface="David" panose="020E0502060401010101" pitchFamily="34" charset="-79"/>
              </a:rPr>
              <a:t>אחת מיוזמותיו הייתה </a:t>
            </a:r>
            <a:r>
              <a:rPr lang="he-IL" sz="2400" dirty="0">
                <a:latin typeface="David" panose="020E0502060401010101" pitchFamily="34" charset="-79"/>
                <a:cs typeface="David" panose="020E0502060401010101" pitchFamily="34" charset="-79"/>
              </a:rPr>
              <a:t>תרגום </a:t>
            </a:r>
            <a:r>
              <a:rPr lang="he-IL" sz="2400" dirty="0" smtClean="0">
                <a:latin typeface="David" panose="020E0502060401010101" pitchFamily="34" charset="-79"/>
                <a:cs typeface="David" panose="020E0502060401010101" pitchFamily="34" charset="-79"/>
              </a:rPr>
              <a:t>כתבי קודש משפת הגעז, </a:t>
            </a:r>
            <a:r>
              <a:rPr lang="he-IL" sz="2400" dirty="0">
                <a:latin typeface="David" panose="020E0502060401010101" pitchFamily="34" charset="-79"/>
                <a:cs typeface="David" panose="020E0502060401010101" pitchFamily="34" charset="-79"/>
              </a:rPr>
              <a:t>שחדלה לשמש כלשון דיבור, לשפה </a:t>
            </a:r>
            <a:r>
              <a:rPr lang="he-IL" sz="2400" dirty="0" smtClean="0">
                <a:latin typeface="David" panose="020E0502060401010101" pitchFamily="34" charset="-79"/>
                <a:cs typeface="David" panose="020E0502060401010101" pitchFamily="34" charset="-79"/>
              </a:rPr>
              <a:t>האמהרית הנפוצה.</a:t>
            </a:r>
          </a:p>
          <a:p>
            <a:pPr lvl="0"/>
            <a:r>
              <a:rPr lang="he-IL" sz="2400" dirty="0" smtClean="0">
                <a:solidFill>
                  <a:prstClr val="black"/>
                </a:solidFill>
                <a:latin typeface="David" panose="020E0502060401010101" pitchFamily="34" charset="-79"/>
                <a:cs typeface="David" panose="020E0502060401010101" pitchFamily="34" charset="-79"/>
              </a:rPr>
              <a:t>תמרת </a:t>
            </a:r>
            <a:r>
              <a:rPr lang="he-IL" sz="2400" dirty="0" smtClean="0">
                <a:solidFill>
                  <a:prstClr val="black"/>
                </a:solidFill>
                <a:latin typeface="David" panose="020E0502060401010101" pitchFamily="34" charset="-79"/>
                <a:cs typeface="David" panose="020E0502060401010101" pitchFamily="34" charset="-79"/>
              </a:rPr>
              <a:t>עמנואל נעשה מנהיג בקרב קהילת </a:t>
            </a:r>
            <a:r>
              <a:rPr lang="he-IL" sz="2400" dirty="0">
                <a:solidFill>
                  <a:prstClr val="black"/>
                </a:solidFill>
                <a:latin typeface="David" panose="020E0502060401010101" pitchFamily="34" charset="-79"/>
                <a:cs typeface="David" panose="020E0502060401010101" pitchFamily="34" charset="-79"/>
              </a:rPr>
              <a:t>יהודי אדיס </a:t>
            </a:r>
            <a:r>
              <a:rPr lang="he-IL" sz="2400" dirty="0" smtClean="0">
                <a:solidFill>
                  <a:prstClr val="black"/>
                </a:solidFill>
                <a:latin typeface="David" panose="020E0502060401010101" pitchFamily="34" charset="-79"/>
                <a:cs typeface="David" panose="020E0502060401010101" pitchFamily="34" charset="-79"/>
              </a:rPr>
              <a:t>אבבה, </a:t>
            </a:r>
            <a:r>
              <a:rPr lang="he-IL" sz="2400" dirty="0">
                <a:solidFill>
                  <a:prstClr val="black"/>
                </a:solidFill>
                <a:latin typeface="David" panose="020E0502060401010101" pitchFamily="34" charset="-79"/>
                <a:cs typeface="David" panose="020E0502060401010101" pitchFamily="34" charset="-79"/>
              </a:rPr>
              <a:t>שהחלה לגדול בעקבות ההגירה היהודית מהכפרים בצפון </a:t>
            </a:r>
            <a:r>
              <a:rPr lang="he-IL" sz="2400" dirty="0" smtClean="0">
                <a:solidFill>
                  <a:prstClr val="black"/>
                </a:solidFill>
                <a:latin typeface="David" panose="020E0502060401010101" pitchFamily="34" charset="-79"/>
                <a:cs typeface="David" panose="020E0502060401010101" pitchFamily="34" charset="-79"/>
              </a:rPr>
              <a:t>אתיופיה. </a:t>
            </a:r>
            <a:endParaRPr lang="he-IL" sz="2400" dirty="0">
              <a:solidFill>
                <a:prstClr val="black"/>
              </a:solidFill>
              <a:latin typeface="David" panose="020E0502060401010101" pitchFamily="34" charset="-79"/>
              <a:cs typeface="David" panose="020E0502060401010101" pitchFamily="34" charset="-79"/>
            </a:endParaRPr>
          </a:p>
          <a:p>
            <a:pPr lvl="0"/>
            <a:r>
              <a:rPr lang="he-IL" sz="2400" dirty="0">
                <a:solidFill>
                  <a:prstClr val="black"/>
                </a:solidFill>
                <a:latin typeface="David" panose="020E0502060401010101" pitchFamily="34" charset="-79"/>
                <a:cs typeface="David" panose="020E0502060401010101" pitchFamily="34" charset="-79"/>
              </a:rPr>
              <a:t>בהנהגתו של עמנואל, בינואר 1924 התכנסו מנהיגי ביתא ישראל והקימו באופן רשמי את הקהילה היהודית באדיס אבבה בחתימה על מסמך מכונן. </a:t>
            </a:r>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5</a:t>
            </a:fld>
            <a:endParaRPr lang="he-IL">
              <a:solidFill>
                <a:prstClr val="black">
                  <a:tint val="75000"/>
                </a:prstClr>
              </a:solidFill>
            </a:endParaRPr>
          </a:p>
        </p:txBody>
      </p:sp>
    </p:spTree>
    <p:extLst>
      <p:ext uri="{BB962C8B-B14F-4D97-AF65-F5344CB8AC3E}">
        <p14:creationId xmlns:p14="http://schemas.microsoft.com/office/powerpoint/2010/main" val="240479467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6"/>
            <a:ext cx="12181149" cy="685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604174" y="1011758"/>
            <a:ext cx="10972800" cy="1143000"/>
          </a:xfrm>
        </p:spPr>
        <p:txBody>
          <a:bodyPr>
            <a:normAutofit/>
          </a:bodyPr>
          <a:lstStyle/>
          <a:p>
            <a:r>
              <a:rPr lang="he-IL" b="1" dirty="0" smtClean="0">
                <a:solidFill>
                  <a:srgbClr val="FF0000"/>
                </a:solidFill>
                <a:latin typeface="David" panose="020E0502060401010101" pitchFamily="34" charset="-79"/>
                <a:cs typeface="David" panose="020E0502060401010101" pitchFamily="34" charset="-79"/>
              </a:rPr>
              <a:t>תמרת </a:t>
            </a:r>
            <a:r>
              <a:rPr lang="he-IL" b="1" dirty="0">
                <a:solidFill>
                  <a:srgbClr val="FF0000"/>
                </a:solidFill>
                <a:latin typeface="David" panose="020E0502060401010101" pitchFamily="34" charset="-79"/>
                <a:cs typeface="David" panose="020E0502060401010101" pitchFamily="34" charset="-79"/>
              </a:rPr>
              <a:t>במהלך  בכיבוש האיטלקי באתיופיה </a:t>
            </a:r>
          </a:p>
        </p:txBody>
      </p:sp>
      <p:sp>
        <p:nvSpPr>
          <p:cNvPr id="3" name="מציין מיקום תוכן 2"/>
          <p:cNvSpPr>
            <a:spLocks noGrp="1"/>
          </p:cNvSpPr>
          <p:nvPr>
            <p:ph idx="1"/>
          </p:nvPr>
        </p:nvSpPr>
        <p:spPr>
          <a:xfrm>
            <a:off x="1539240" y="2057403"/>
            <a:ext cx="9326880" cy="4053838"/>
          </a:xfrm>
        </p:spPr>
        <p:txBody>
          <a:bodyPr>
            <a:normAutofit/>
          </a:bodyPr>
          <a:lstStyle/>
          <a:p>
            <a:r>
              <a:rPr lang="he-IL" sz="2400" dirty="0" smtClean="0">
                <a:latin typeface="David" panose="020E0502060401010101" pitchFamily="34" charset="-79"/>
                <a:cs typeface="David" panose="020E0502060401010101" pitchFamily="34" charset="-79"/>
              </a:rPr>
              <a:t>במהלך </a:t>
            </a:r>
            <a:r>
              <a:rPr lang="he-IL" sz="2400" dirty="0">
                <a:latin typeface="David" panose="020E0502060401010101" pitchFamily="34" charset="-79"/>
                <a:cs typeface="David" panose="020E0502060401010101" pitchFamily="34" charset="-79"/>
              </a:rPr>
              <a:t>הכיבוש האיטלקי, </a:t>
            </a:r>
            <a:r>
              <a:rPr lang="he-IL" sz="2400" dirty="0" smtClean="0">
                <a:latin typeface="David" panose="020E0502060401010101" pitchFamily="34" charset="-79"/>
                <a:cs typeface="David" panose="020E0502060401010101" pitchFamily="34" charset="-79"/>
              </a:rPr>
              <a:t>נשאר </a:t>
            </a:r>
            <a:r>
              <a:rPr lang="he-IL" sz="2400" dirty="0" smtClean="0">
                <a:latin typeface="David" panose="020E0502060401010101" pitchFamily="34" charset="-79"/>
                <a:cs typeface="David" panose="020E0502060401010101" pitchFamily="34" charset="-79"/>
              </a:rPr>
              <a:t>תמרת </a:t>
            </a:r>
            <a:r>
              <a:rPr lang="he-IL" sz="2400" dirty="0" smtClean="0">
                <a:latin typeface="David" panose="020E0502060401010101" pitchFamily="34" charset="-79"/>
                <a:cs typeface="David" panose="020E0502060401010101" pitchFamily="34" charset="-79"/>
              </a:rPr>
              <a:t>עמנואל באתיופיה </a:t>
            </a:r>
            <a:r>
              <a:rPr lang="he-IL" sz="2400" dirty="0">
                <a:latin typeface="David" panose="020E0502060401010101" pitchFamily="34" charset="-79"/>
                <a:cs typeface="David" panose="020E0502060401010101" pitchFamily="34" charset="-79"/>
              </a:rPr>
              <a:t>ופעל </a:t>
            </a:r>
            <a:r>
              <a:rPr lang="he-IL" sz="2400" dirty="0" smtClean="0">
                <a:latin typeface="David" panose="020E0502060401010101" pitchFamily="34" charset="-79"/>
                <a:cs typeface="David" panose="020E0502060401010101" pitchFamily="34" charset="-79"/>
              </a:rPr>
              <a:t>כדי שקהילת ביתא ישראל תוכר </a:t>
            </a:r>
            <a:r>
              <a:rPr lang="he-IL" sz="2400" dirty="0">
                <a:latin typeface="David" panose="020E0502060401010101" pitchFamily="34" charset="-79"/>
                <a:cs typeface="David" panose="020E0502060401010101" pitchFamily="34" charset="-79"/>
              </a:rPr>
              <a:t>כחלק מיהדות איטליה.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בשנת</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1936</a:t>
            </a:r>
            <a:r>
              <a:rPr lang="he-IL" sz="2400" dirty="0">
                <a:latin typeface="David" panose="020E0502060401010101" pitchFamily="34" charset="-79"/>
                <a:cs typeface="David" panose="020E0502060401010101" pitchFamily="34" charset="-79"/>
              </a:rPr>
              <a:t> הגיע </a:t>
            </a:r>
            <a:r>
              <a:rPr lang="he-IL" sz="2400" dirty="0" smtClean="0">
                <a:latin typeface="David" panose="020E0502060401010101" pitchFamily="34" charset="-79"/>
                <a:cs typeface="David" panose="020E0502060401010101" pitchFamily="34" charset="-79"/>
              </a:rPr>
              <a:t>שליח יהודי מקהילת יהודי איטליה במטרה </a:t>
            </a:r>
            <a:r>
              <a:rPr lang="he-IL" sz="2400" dirty="0">
                <a:latin typeface="David" panose="020E0502060401010101" pitchFamily="34" charset="-79"/>
                <a:cs typeface="David" panose="020E0502060401010101" pitchFamily="34" charset="-79"/>
              </a:rPr>
              <a:t>לבדוק את כפרי </a:t>
            </a:r>
            <a:r>
              <a:rPr lang="he-IL" sz="2400" dirty="0" smtClean="0">
                <a:latin typeface="David" panose="020E0502060401010101" pitchFamily="34" charset="-79"/>
                <a:cs typeface="David" panose="020E0502060401010101" pitchFamily="34" charset="-79"/>
              </a:rPr>
              <a:t>היהודים. </a:t>
            </a:r>
          </a:p>
          <a:p>
            <a:r>
              <a:rPr lang="he-IL" sz="2400" dirty="0" smtClean="0">
                <a:latin typeface="David" panose="020E0502060401010101" pitchFamily="34" charset="-79"/>
                <a:cs typeface="David" panose="020E0502060401010101" pitchFamily="34" charset="-79"/>
              </a:rPr>
              <a:t>התכנית </a:t>
            </a:r>
            <a:r>
              <a:rPr lang="he-IL" sz="2400" dirty="0" smtClean="0">
                <a:latin typeface="David" panose="020E0502060401010101" pitchFamily="34" charset="-79"/>
                <a:cs typeface="David" panose="020E0502060401010101" pitchFamily="34" charset="-79"/>
              </a:rPr>
              <a:t>בוטלה </a:t>
            </a:r>
            <a:r>
              <a:rPr lang="he-IL" sz="2400" dirty="0">
                <a:latin typeface="David" panose="020E0502060401010101" pitchFamily="34" charset="-79"/>
                <a:cs typeface="David" panose="020E0502060401010101" pitchFamily="34" charset="-79"/>
              </a:rPr>
              <a:t>בעקבות </a:t>
            </a:r>
            <a:r>
              <a:rPr lang="he-IL" sz="2400" dirty="0" smtClean="0">
                <a:latin typeface="David" panose="020E0502060401010101" pitchFamily="34" charset="-79"/>
                <a:cs typeface="David" panose="020E0502060401010101" pitchFamily="34" charset="-79"/>
              </a:rPr>
              <a:t>ניסיון התנקשות בחיי </a:t>
            </a:r>
            <a:r>
              <a:rPr lang="he-IL" sz="2400" dirty="0">
                <a:latin typeface="David" panose="020E0502060401010101" pitchFamily="34" charset="-79"/>
                <a:cs typeface="David" panose="020E0502060401010101" pitchFamily="34" charset="-79"/>
              </a:rPr>
              <a:t>מושל </a:t>
            </a:r>
            <a:r>
              <a:rPr lang="he-IL" sz="2400" dirty="0" smtClean="0">
                <a:latin typeface="David" panose="020E0502060401010101" pitchFamily="34" charset="-79"/>
                <a:cs typeface="David" panose="020E0502060401010101" pitchFamily="34" charset="-79"/>
              </a:rPr>
              <a:t>מזרח אפריקה האיטלקית - </a:t>
            </a:r>
            <a:r>
              <a:rPr lang="he-IL" sz="2400" dirty="0" err="1" smtClean="0">
                <a:latin typeface="David" panose="020E0502060401010101" pitchFamily="34" charset="-79"/>
                <a:cs typeface="David" panose="020E0502060401010101" pitchFamily="34" charset="-79"/>
              </a:rPr>
              <a:t>רודולפו</a:t>
            </a:r>
            <a:r>
              <a:rPr lang="he-IL" sz="2400" dirty="0" smtClean="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גרציאני</a:t>
            </a:r>
            <a:r>
              <a:rPr lang="he-IL" sz="2400" dirty="0" smtClean="0">
                <a:latin typeface="David" panose="020E0502060401010101" pitchFamily="34" charset="-79"/>
                <a:cs typeface="David" panose="020E0502060401010101" pitchFamily="34" charset="-79"/>
              </a:rPr>
              <a:t>. תגובת האיטלקים </a:t>
            </a:r>
            <a:r>
              <a:rPr lang="he-IL" sz="2400" dirty="0">
                <a:latin typeface="David" panose="020E0502060401010101" pitchFamily="34" charset="-79"/>
                <a:cs typeface="David" panose="020E0502060401010101" pitchFamily="34" charset="-79"/>
              </a:rPr>
              <a:t>הייתה קשה וכללה טבח </a:t>
            </a:r>
            <a:r>
              <a:rPr lang="he-IL" sz="2400" dirty="0" smtClean="0">
                <a:latin typeface="David" panose="020E0502060401010101" pitchFamily="34" charset="-79"/>
                <a:cs typeface="David" panose="020E0502060401010101" pitchFamily="34" charset="-79"/>
              </a:rPr>
              <a:t>אכזרי באזרחים </a:t>
            </a:r>
            <a:r>
              <a:rPr lang="he-IL" sz="2400" dirty="0" smtClean="0">
                <a:latin typeface="David" panose="020E0502060401010101" pitchFamily="34" charset="-79"/>
                <a:cs typeface="David" panose="020E0502060401010101" pitchFamily="34" charset="-79"/>
              </a:rPr>
              <a:t>רבים, </a:t>
            </a:r>
            <a:r>
              <a:rPr lang="he-IL" sz="2400" dirty="0" smtClean="0">
                <a:latin typeface="David" panose="020E0502060401010101" pitchFamily="34" charset="-79"/>
                <a:cs typeface="David" panose="020E0502060401010101" pitchFamily="34" charset="-79"/>
              </a:rPr>
              <a:t>כולל בביתא ישראל</a:t>
            </a:r>
            <a:r>
              <a:rPr lang="he-IL" sz="2400" dirty="0">
                <a:latin typeface="David" panose="020E0502060401010101" pitchFamily="34" charset="-79"/>
                <a:cs typeface="David" panose="020E0502060401010101" pitchFamily="34" charset="-79"/>
              </a:rPr>
              <a:t>. משכילים </a:t>
            </a:r>
            <a:r>
              <a:rPr lang="he-IL" sz="2400" dirty="0" smtClean="0">
                <a:latin typeface="David" panose="020E0502060401010101" pitchFamily="34" charset="-79"/>
                <a:cs typeface="David" panose="020E0502060401010101" pitchFamily="34" charset="-79"/>
              </a:rPr>
              <a:t>אתיופים </a:t>
            </a:r>
            <a:r>
              <a:rPr lang="he-IL" sz="2400" dirty="0" smtClean="0">
                <a:latin typeface="David" panose="020E0502060401010101" pitchFamily="34" charset="-79"/>
                <a:cs typeface="David" panose="020E0502060401010101" pitchFamily="34" charset="-79"/>
              </a:rPr>
              <a:t>ואנשים מביתא </a:t>
            </a:r>
            <a:r>
              <a:rPr lang="he-IL" sz="2400" dirty="0" smtClean="0">
                <a:latin typeface="David" panose="020E0502060401010101" pitchFamily="34" charset="-79"/>
                <a:cs typeface="David" panose="020E0502060401010101" pitchFamily="34" charset="-79"/>
              </a:rPr>
              <a:t>ישראל נאסרו. </a:t>
            </a:r>
          </a:p>
          <a:p>
            <a:r>
              <a:rPr lang="he-IL" sz="2400" dirty="0" smtClean="0">
                <a:latin typeface="David" panose="020E0502060401010101" pitchFamily="34" charset="-79"/>
                <a:cs typeface="David" panose="020E0502060401010101" pitchFamily="34" charset="-79"/>
              </a:rPr>
              <a:t>בעקבות </a:t>
            </a:r>
            <a:r>
              <a:rPr lang="he-IL" sz="2400" dirty="0" smtClean="0">
                <a:latin typeface="David" panose="020E0502060401010101" pitchFamily="34" charset="-79"/>
                <a:cs typeface="David" panose="020E0502060401010101" pitchFamily="34" charset="-79"/>
              </a:rPr>
              <a:t>כך </a:t>
            </a:r>
            <a:r>
              <a:rPr lang="he-IL" sz="2400" dirty="0">
                <a:latin typeface="David" panose="020E0502060401010101" pitchFamily="34" charset="-79"/>
                <a:cs typeface="David" panose="020E0502060401010101" pitchFamily="34" charset="-79"/>
              </a:rPr>
              <a:t>ברח </a:t>
            </a:r>
            <a:r>
              <a:rPr lang="he-IL" sz="2400" dirty="0" smtClean="0">
                <a:latin typeface="David" panose="020E0502060401010101" pitchFamily="34" charset="-79"/>
                <a:cs typeface="David" panose="020E0502060401010101" pitchFamily="34" charset="-79"/>
              </a:rPr>
              <a:t>תמרת </a:t>
            </a:r>
            <a:r>
              <a:rPr lang="he-IL" sz="2400" dirty="0" smtClean="0">
                <a:latin typeface="David" panose="020E0502060401010101" pitchFamily="34" charset="-79"/>
                <a:cs typeface="David" panose="020E0502060401010101" pitchFamily="34" charset="-79"/>
              </a:rPr>
              <a:t>עמנואל למצרים בשנת 1937</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וקיבל שם </a:t>
            </a:r>
            <a:r>
              <a:rPr lang="he-IL" sz="2400" dirty="0">
                <a:latin typeface="David" panose="020E0502060401010101" pitchFamily="34" charset="-79"/>
                <a:cs typeface="David" panose="020E0502060401010101" pitchFamily="34" charset="-79"/>
              </a:rPr>
              <a:t>מעמד של </a:t>
            </a:r>
            <a:r>
              <a:rPr lang="he-IL" sz="2400" dirty="0" smtClean="0">
                <a:latin typeface="David" panose="020E0502060401010101" pitchFamily="34" charset="-79"/>
                <a:cs typeface="David" panose="020E0502060401010101" pitchFamily="34" charset="-79"/>
              </a:rPr>
              <a:t>תושב.</a:t>
            </a:r>
          </a:p>
          <a:p>
            <a:r>
              <a:rPr lang="he-IL" sz="2400" dirty="0" smtClean="0">
                <a:latin typeface="David" panose="020E0502060401010101" pitchFamily="34" charset="-79"/>
                <a:cs typeface="David" panose="020E0502060401010101" pitchFamily="34" charset="-79"/>
              </a:rPr>
              <a:t>שנה </a:t>
            </a:r>
            <a:r>
              <a:rPr lang="he-IL" sz="2400" dirty="0">
                <a:latin typeface="David" panose="020E0502060401010101" pitchFamily="34" charset="-79"/>
                <a:cs typeface="David" panose="020E0502060401010101" pitchFamily="34" charset="-79"/>
              </a:rPr>
              <a:t>לאחר </a:t>
            </a:r>
            <a:r>
              <a:rPr lang="he-IL" sz="2400" dirty="0" smtClean="0">
                <a:latin typeface="David" panose="020E0502060401010101" pitchFamily="34" charset="-79"/>
                <a:cs typeface="David" panose="020E0502060401010101" pitchFamily="34" charset="-79"/>
              </a:rPr>
              <a:t>שהגיעו </a:t>
            </a:r>
            <a:r>
              <a:rPr lang="he-IL" sz="2400" dirty="0" smtClean="0">
                <a:latin typeface="David" panose="020E0502060401010101" pitchFamily="34" charset="-79"/>
                <a:cs typeface="David" panose="020E0502060401010101" pitchFamily="34" charset="-79"/>
              </a:rPr>
              <a:t>למצרים הפך </a:t>
            </a:r>
            <a:r>
              <a:rPr lang="he-IL" sz="2400" dirty="0">
                <a:latin typeface="David" panose="020E0502060401010101" pitchFamily="34" charset="-79"/>
                <a:cs typeface="David" panose="020E0502060401010101" pitchFamily="34" charset="-79"/>
              </a:rPr>
              <a:t>ליושב ראש של ארגון פליטי </a:t>
            </a:r>
            <a:r>
              <a:rPr lang="he-IL" sz="2400" dirty="0" smtClean="0">
                <a:latin typeface="David" panose="020E0502060401010101" pitchFamily="34" charset="-79"/>
                <a:cs typeface="David" panose="020E0502060401010101" pitchFamily="34" charset="-79"/>
              </a:rPr>
              <a:t>אתיופיה.</a:t>
            </a:r>
            <a:endParaRPr lang="he-IL" sz="2400" dirty="0">
              <a:latin typeface="David" panose="020E0502060401010101" pitchFamily="34" charset="-79"/>
              <a:cs typeface="David" panose="020E0502060401010101" pitchFamily="34" charset="-79"/>
            </a:endParaRPr>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6</a:t>
            </a:fld>
            <a:endParaRPr lang="he-IL">
              <a:solidFill>
                <a:prstClr val="black">
                  <a:tint val="75000"/>
                </a:prstClr>
              </a:solidFill>
            </a:endParaRPr>
          </a:p>
        </p:txBody>
      </p:sp>
    </p:spTree>
    <p:extLst>
      <p:ext uri="{BB962C8B-B14F-4D97-AF65-F5344CB8AC3E}">
        <p14:creationId xmlns:p14="http://schemas.microsoft.com/office/powerpoint/2010/main" val="267979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 y="0"/>
            <a:ext cx="121951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1493519" y="1342994"/>
            <a:ext cx="9969763" cy="919679"/>
          </a:xfrm>
        </p:spPr>
        <p:txBody>
          <a:bodyPr>
            <a:normAutofit/>
          </a:bodyPr>
          <a:lstStyle/>
          <a:p>
            <a:r>
              <a:rPr lang="he-IL" b="1" dirty="0">
                <a:solidFill>
                  <a:srgbClr val="FF0000"/>
                </a:solidFill>
                <a:latin typeface="David" panose="020E0502060401010101" pitchFamily="34" charset="-79"/>
                <a:cs typeface="David" panose="020E0502060401010101" pitchFamily="34" charset="-79"/>
              </a:rPr>
              <a:t>פעילות </a:t>
            </a:r>
            <a:r>
              <a:rPr lang="he-IL" b="1" dirty="0" smtClean="0">
                <a:solidFill>
                  <a:srgbClr val="FF0000"/>
                </a:solidFill>
                <a:latin typeface="David" panose="020E0502060401010101" pitchFamily="34" charset="-79"/>
                <a:cs typeface="David" panose="020E0502060401010101" pitchFamily="34" charset="-79"/>
              </a:rPr>
              <a:t>תמרת </a:t>
            </a:r>
            <a:r>
              <a:rPr lang="he-IL" b="1" dirty="0">
                <a:solidFill>
                  <a:srgbClr val="FF0000"/>
                </a:solidFill>
                <a:latin typeface="David" panose="020E0502060401010101" pitchFamily="34" charset="-79"/>
                <a:cs typeface="David" panose="020E0502060401010101" pitchFamily="34" charset="-79"/>
              </a:rPr>
              <a:t>עמנואל בשנים </a:t>
            </a:r>
            <a:r>
              <a:rPr lang="he-IL" b="1" dirty="0" smtClean="0">
                <a:solidFill>
                  <a:srgbClr val="FF0000"/>
                </a:solidFill>
                <a:latin typeface="David" panose="020E0502060401010101" pitchFamily="34" charset="-79"/>
                <a:cs typeface="David" panose="020E0502060401010101" pitchFamily="34" charset="-79"/>
              </a:rPr>
              <a:t>1963-1936 </a:t>
            </a:r>
            <a:endParaRPr lang="he-IL" b="1"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1540641" y="2453640"/>
            <a:ext cx="9085843" cy="3322320"/>
          </a:xfrm>
        </p:spPr>
        <p:txBody>
          <a:bodyPr>
            <a:normAutofit/>
          </a:bodyPr>
          <a:lstStyle/>
          <a:p>
            <a:r>
              <a:rPr lang="he-IL" sz="2400" dirty="0" smtClean="0">
                <a:latin typeface="David" panose="020E0502060401010101" pitchFamily="34" charset="-79"/>
                <a:cs typeface="David" panose="020E0502060401010101" pitchFamily="34" charset="-79"/>
              </a:rPr>
              <a:t>תמרת </a:t>
            </a:r>
            <a:r>
              <a:rPr lang="he-IL" sz="2400" dirty="0" smtClean="0">
                <a:latin typeface="David" panose="020E0502060401010101" pitchFamily="34" charset="-79"/>
                <a:cs typeface="David" panose="020E0502060401010101" pitchFamily="34" charset="-79"/>
              </a:rPr>
              <a:t>עמנואל חזר לאתיופיה ובשנת</a:t>
            </a:r>
            <a:r>
              <a:rPr lang="he-IL" sz="2400" dirty="0">
                <a:latin typeface="David" panose="020E0502060401010101" pitchFamily="34" charset="-79"/>
                <a:cs typeface="David" panose="020E0502060401010101" pitchFamily="34" charset="-79"/>
              </a:rPr>
              <a:t> 1941 הצטרף </a:t>
            </a:r>
            <a:r>
              <a:rPr lang="he-IL" sz="2400" dirty="0" smtClean="0">
                <a:latin typeface="David" panose="020E0502060401010101" pitchFamily="34" charset="-79"/>
                <a:cs typeface="David" panose="020E0502060401010101" pitchFamily="34" charset="-79"/>
              </a:rPr>
              <a:t>לקיסר</a:t>
            </a:r>
            <a:r>
              <a:rPr lang="he-IL" sz="2400" dirty="0">
                <a:latin typeface="David" panose="020E0502060401010101" pitchFamily="34" charset="-79"/>
                <a:cs typeface="David" panose="020E0502060401010101" pitchFamily="34" charset="-79"/>
              </a:rPr>
              <a:t> </a:t>
            </a:r>
            <a:r>
              <a:rPr lang="he-IL" sz="2400" dirty="0" err="1">
                <a:latin typeface="David" panose="020E0502060401010101" pitchFamily="34" charset="-79"/>
                <a:cs typeface="David" panose="020E0502060401010101" pitchFamily="34" charset="-79"/>
              </a:rPr>
              <a:t>היילה</a:t>
            </a:r>
            <a:r>
              <a:rPr lang="he-IL" sz="2400" dirty="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סלאסה</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כחלק </a:t>
            </a:r>
            <a:r>
              <a:rPr lang="he-IL" sz="2400" dirty="0">
                <a:latin typeface="David" panose="020E0502060401010101" pitchFamily="34" charset="-79"/>
                <a:cs typeface="David" panose="020E0502060401010101" pitchFamily="34" charset="-79"/>
                <a:hlinkClick r:id="rId3"/>
              </a:rPr>
              <a:t>מכוח גדעון </a:t>
            </a:r>
            <a:r>
              <a:rPr lang="he-IL" sz="2400" dirty="0">
                <a:latin typeface="David" panose="020E0502060401010101" pitchFamily="34" charset="-79"/>
                <a:cs typeface="David" panose="020E0502060401010101" pitchFamily="34" charset="-79"/>
              </a:rPr>
              <a:t>במלחמת השחרור </a:t>
            </a:r>
            <a:r>
              <a:rPr lang="he-IL" sz="2400" dirty="0" smtClean="0">
                <a:latin typeface="David" panose="020E0502060401010101" pitchFamily="34" charset="-79"/>
                <a:cs typeface="David" panose="020E0502060401010101" pitchFamily="34" charset="-79"/>
              </a:rPr>
              <a:t>האתיופית</a:t>
            </a:r>
            <a:r>
              <a:rPr lang="he-IL" sz="2400" dirty="0" smtClean="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בסוף שנות הארבעים מונה </a:t>
            </a:r>
            <a:r>
              <a:rPr lang="he-IL" sz="2400" dirty="0" smtClean="0">
                <a:latin typeface="David" panose="020E0502060401010101" pitchFamily="34" charset="-79"/>
                <a:cs typeface="David" panose="020E0502060401010101" pitchFamily="34" charset="-79"/>
              </a:rPr>
              <a:t>תמרת </a:t>
            </a:r>
            <a:r>
              <a:rPr lang="he-IL" sz="2400" dirty="0" smtClean="0">
                <a:latin typeface="David" panose="020E0502060401010101" pitchFamily="34" charset="-79"/>
                <a:cs typeface="David" panose="020E0502060401010101" pitchFamily="34" charset="-79"/>
              </a:rPr>
              <a:t>עמנואל לנספח </a:t>
            </a:r>
            <a:r>
              <a:rPr lang="he-IL" sz="2400" dirty="0">
                <a:latin typeface="David" panose="020E0502060401010101" pitchFamily="34" charset="-79"/>
                <a:cs typeface="David" panose="020E0502060401010101" pitchFamily="34" charset="-79"/>
              </a:rPr>
              <a:t>התרבות של שגרירות אתיופיה בצרפת והמשיך בעשייתו למען ביתא </a:t>
            </a:r>
            <a:r>
              <a:rPr lang="he-IL" sz="2400" dirty="0" smtClean="0">
                <a:latin typeface="David" panose="020E0502060401010101" pitchFamily="34" charset="-79"/>
                <a:cs typeface="David" panose="020E0502060401010101" pitchFamily="34" charset="-79"/>
              </a:rPr>
              <a:t>ישראל. </a:t>
            </a:r>
          </a:p>
          <a:p>
            <a:r>
              <a:rPr lang="he-IL" sz="2400" dirty="0" smtClean="0">
                <a:latin typeface="David" panose="020E0502060401010101" pitchFamily="34" charset="-79"/>
                <a:cs typeface="David" panose="020E0502060401010101" pitchFamily="34" charset="-79"/>
              </a:rPr>
              <a:t>כפרופסור, עסק </a:t>
            </a:r>
            <a:r>
              <a:rPr lang="he-IL" sz="2400" dirty="0">
                <a:latin typeface="David" panose="020E0502060401010101" pitchFamily="34" charset="-79"/>
                <a:cs typeface="David" panose="020E0502060401010101" pitchFamily="34" charset="-79"/>
              </a:rPr>
              <a:t>בכתיבת ספרים וחיבורים רבים על קהילתו ועל אתיופיה עצמה.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בערוב </a:t>
            </a:r>
            <a:r>
              <a:rPr lang="he-IL" sz="2400" dirty="0">
                <a:latin typeface="David" panose="020E0502060401010101" pitchFamily="34" charset="-79"/>
                <a:cs typeface="David" panose="020E0502060401010101" pitchFamily="34" charset="-79"/>
              </a:rPr>
              <a:t>ימיו חי </a:t>
            </a:r>
            <a:r>
              <a:rPr lang="he-IL" sz="2400" dirty="0" smtClean="0">
                <a:latin typeface="David" panose="020E0502060401010101" pitchFamily="34" charset="-79"/>
                <a:cs typeface="David" panose="020E0502060401010101" pitchFamily="34" charset="-79"/>
              </a:rPr>
              <a:t>בירושלים</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הוא נפטר בט"ו </a:t>
            </a:r>
            <a:r>
              <a:rPr lang="he-IL" sz="2400" dirty="0">
                <a:latin typeface="David" panose="020E0502060401010101" pitchFamily="34" charset="-79"/>
                <a:cs typeface="David" panose="020E0502060401010101" pitchFamily="34" charset="-79"/>
              </a:rPr>
              <a:t>בטבת תשכ"ד (31 בדצמבר 1963) </a:t>
            </a:r>
            <a:r>
              <a:rPr lang="he-IL" sz="2400" dirty="0" smtClean="0">
                <a:latin typeface="David" panose="020E0502060401010101" pitchFamily="34" charset="-79"/>
                <a:cs typeface="David" panose="020E0502060401010101" pitchFamily="34" charset="-79"/>
              </a:rPr>
              <a:t>ונקבר </a:t>
            </a:r>
            <a:r>
              <a:rPr lang="he-IL" sz="2400" dirty="0">
                <a:latin typeface="David" panose="020E0502060401010101" pitchFamily="34" charset="-79"/>
                <a:cs typeface="David" panose="020E0502060401010101" pitchFamily="34" charset="-79"/>
              </a:rPr>
              <a:t>בהר המנוחות</a:t>
            </a:r>
            <a:r>
              <a:rPr lang="he-IL" sz="2400" dirty="0" smtClean="0">
                <a:latin typeface="David" panose="020E0502060401010101" pitchFamily="34" charset="-79"/>
                <a:cs typeface="David" panose="020E0502060401010101" pitchFamily="34" charset="-79"/>
              </a:rPr>
              <a:t>.</a:t>
            </a:r>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7</a:t>
            </a:fld>
            <a:endParaRPr lang="he-IL">
              <a:solidFill>
                <a:prstClr val="black">
                  <a:tint val="75000"/>
                </a:prstClr>
              </a:solidFill>
            </a:endParaRPr>
          </a:p>
        </p:txBody>
      </p:sp>
    </p:spTree>
    <p:extLst>
      <p:ext uri="{BB962C8B-B14F-4D97-AF65-F5344CB8AC3E}">
        <p14:creationId xmlns:p14="http://schemas.microsoft.com/office/powerpoint/2010/main" val="291497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57" y="-18178"/>
            <a:ext cx="12227500" cy="687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21479" y="1292678"/>
            <a:ext cx="6483323" cy="850107"/>
          </a:xfrm>
        </p:spPr>
        <p:txBody>
          <a:bodyPr>
            <a:normAutofit/>
          </a:bodyPr>
          <a:lstStyle/>
          <a:p>
            <a:r>
              <a:rPr lang="he-IL" b="1" dirty="0">
                <a:solidFill>
                  <a:srgbClr val="FF0000"/>
                </a:solidFill>
                <a:latin typeface="David" panose="020E0502060401010101" pitchFamily="34" charset="-79"/>
                <a:cs typeface="David" panose="020E0502060401010101" pitchFamily="34" charset="-79"/>
              </a:rPr>
              <a:t>גטיה </a:t>
            </a:r>
            <a:r>
              <a:rPr lang="he-IL" b="1" dirty="0" smtClean="0">
                <a:solidFill>
                  <a:srgbClr val="FF0000"/>
                </a:solidFill>
                <a:latin typeface="David" panose="020E0502060401010101" pitchFamily="34" charset="-79"/>
                <a:cs typeface="David" panose="020E0502060401010101" pitchFamily="34" charset="-79"/>
              </a:rPr>
              <a:t>ירמיהו</a:t>
            </a:r>
            <a:endParaRPr lang="he-IL" sz="2800" b="1" dirty="0">
              <a:latin typeface="David" pitchFamily="34" charset="-79"/>
              <a:cs typeface="David" pitchFamily="34" charset="-79"/>
            </a:endParaRPr>
          </a:p>
        </p:txBody>
      </p:sp>
      <p:sp>
        <p:nvSpPr>
          <p:cNvPr id="3" name="Content Placeholder 2"/>
          <p:cNvSpPr>
            <a:spLocks noGrp="1"/>
          </p:cNvSpPr>
          <p:nvPr>
            <p:ph idx="1"/>
          </p:nvPr>
        </p:nvSpPr>
        <p:spPr>
          <a:xfrm>
            <a:off x="4038601" y="2087880"/>
            <a:ext cx="7350228" cy="3757326"/>
          </a:xfrm>
        </p:spPr>
        <p:txBody>
          <a:bodyPr>
            <a:normAutofit fontScale="25000" lnSpcReduction="20000"/>
          </a:bodyPr>
          <a:lstStyle/>
          <a:p>
            <a:pPr algn="just">
              <a:lnSpc>
                <a:spcPct val="150000"/>
              </a:lnSpc>
            </a:pPr>
            <a:endParaRPr lang="he-IL" sz="1700" dirty="0" smtClean="0">
              <a:latin typeface="David" pitchFamily="34" charset="-79"/>
              <a:cs typeface="David" pitchFamily="34" charset="-79"/>
            </a:endParaRPr>
          </a:p>
          <a:p>
            <a:pPr algn="just">
              <a:lnSpc>
                <a:spcPct val="120000"/>
              </a:lnSpc>
            </a:pPr>
            <a:r>
              <a:rPr lang="he-IL" sz="9600" dirty="0" smtClean="0">
                <a:latin typeface="David" panose="020E0502060401010101" pitchFamily="34" charset="-79"/>
                <a:cs typeface="David" panose="020E0502060401010101" pitchFamily="34" charset="-79"/>
              </a:rPr>
              <a:t>גטה </a:t>
            </a:r>
            <a:r>
              <a:rPr lang="he-IL" sz="9600" dirty="0" smtClean="0">
                <a:latin typeface="David" panose="020E0502060401010101" pitchFamily="34" charset="-79"/>
                <a:cs typeface="David" panose="020E0502060401010101" pitchFamily="34" charset="-79"/>
              </a:rPr>
              <a:t>ירמיהו </a:t>
            </a:r>
            <a:r>
              <a:rPr lang="he-IL" sz="9600" dirty="0">
                <a:latin typeface="David" panose="020E0502060401010101" pitchFamily="34" charset="-79"/>
                <a:cs typeface="David" panose="020E0502060401010101" pitchFamily="34" charset="-79"/>
              </a:rPr>
              <a:t>נולד בשנת 1888 </a:t>
            </a:r>
            <a:r>
              <a:rPr lang="he-IL" sz="9600" dirty="0" smtClean="0">
                <a:latin typeface="David" panose="020E0502060401010101" pitchFamily="34" charset="-79"/>
                <a:cs typeface="David" panose="020E0502060401010101" pitchFamily="34" charset="-79"/>
              </a:rPr>
              <a:t>בכפר </a:t>
            </a:r>
            <a:r>
              <a:rPr lang="he-IL" sz="9600" dirty="0" err="1">
                <a:latin typeface="David" panose="020E0502060401010101" pitchFamily="34" charset="-79"/>
                <a:cs typeface="David" panose="020E0502060401010101" pitchFamily="34" charset="-79"/>
              </a:rPr>
              <a:t>פנג'ה</a:t>
            </a:r>
            <a:r>
              <a:rPr lang="he-IL" sz="9600" dirty="0">
                <a:latin typeface="David" panose="020E0502060401010101" pitchFamily="34" charset="-79"/>
                <a:cs typeface="David" panose="020E0502060401010101" pitchFamily="34" charset="-79"/>
              </a:rPr>
              <a:t> </a:t>
            </a:r>
            <a:r>
              <a:rPr lang="he-IL" sz="9600" dirty="0" err="1">
                <a:latin typeface="David" panose="020E0502060401010101" pitchFamily="34" charset="-79"/>
                <a:cs typeface="David" panose="020E0502060401010101" pitchFamily="34" charset="-79"/>
              </a:rPr>
              <a:t>שבדמביה</a:t>
            </a:r>
            <a:r>
              <a:rPr lang="he-IL" sz="9600" dirty="0">
                <a:latin typeface="David" panose="020E0502060401010101" pitchFamily="34" charset="-79"/>
                <a:cs typeface="David" panose="020E0502060401010101" pitchFamily="34" charset="-79"/>
              </a:rPr>
              <a:t> לאביו </a:t>
            </a:r>
            <a:r>
              <a:rPr lang="he-IL" sz="9600" dirty="0" err="1" smtClean="0">
                <a:latin typeface="David" panose="020E0502060401010101" pitchFamily="34" charset="-79"/>
                <a:cs typeface="David" panose="020E0502060401010101" pitchFamily="34" charset="-79"/>
              </a:rPr>
              <a:t>אגנניהו</a:t>
            </a:r>
            <a:r>
              <a:rPr lang="he-IL" sz="9600" dirty="0" smtClean="0">
                <a:latin typeface="David" panose="020E0502060401010101" pitchFamily="34" charset="-79"/>
                <a:cs typeface="David" panose="020E0502060401010101" pitchFamily="34" charset="-79"/>
              </a:rPr>
              <a:t>.</a:t>
            </a:r>
            <a:endParaRPr lang="he-IL" sz="9600" dirty="0" smtClean="0">
              <a:latin typeface="David" panose="020E0502060401010101" pitchFamily="34" charset="-79"/>
              <a:cs typeface="David" panose="020E0502060401010101" pitchFamily="34" charset="-79"/>
            </a:endParaRPr>
          </a:p>
          <a:p>
            <a:pPr algn="just">
              <a:lnSpc>
                <a:spcPct val="120000"/>
              </a:lnSpc>
            </a:pPr>
            <a:r>
              <a:rPr lang="he-IL" sz="9600" dirty="0" smtClean="0">
                <a:latin typeface="David" panose="020E0502060401010101" pitchFamily="34" charset="-79"/>
                <a:cs typeface="David" panose="020E0502060401010101" pitchFamily="34" charset="-79"/>
              </a:rPr>
              <a:t> בגיל </a:t>
            </a:r>
            <a:r>
              <a:rPr lang="he-IL" sz="9600" dirty="0">
                <a:latin typeface="David" panose="020E0502060401010101" pitchFamily="34" charset="-79"/>
                <a:cs typeface="David" panose="020E0502060401010101" pitchFamily="34" charset="-79"/>
              </a:rPr>
              <a:t>17 </a:t>
            </a:r>
            <a:r>
              <a:rPr lang="he-IL" sz="9600" dirty="0" smtClean="0">
                <a:latin typeface="David" panose="020E0502060401010101" pitchFamily="34" charset="-79"/>
                <a:cs typeface="David" panose="020E0502060401010101" pitchFamily="34" charset="-79"/>
              </a:rPr>
              <a:t>נמסר </a:t>
            </a:r>
            <a:r>
              <a:rPr lang="he-IL" sz="9600" dirty="0">
                <a:latin typeface="David" panose="020E0502060401010101" pitchFamily="34" charset="-79"/>
                <a:cs typeface="David" panose="020E0502060401010101" pitchFamily="34" charset="-79"/>
              </a:rPr>
              <a:t>לידי ד"ר יעקב </a:t>
            </a:r>
            <a:r>
              <a:rPr lang="he-IL" sz="9600" dirty="0" err="1" smtClean="0">
                <a:latin typeface="David" panose="020E0502060401010101" pitchFamily="34" charset="-79"/>
                <a:cs typeface="David" panose="020E0502060401010101" pitchFamily="34" charset="-79"/>
              </a:rPr>
              <a:t>פייטלוביץ</a:t>
            </a:r>
            <a:r>
              <a:rPr lang="he-IL" sz="9600" dirty="0" smtClean="0">
                <a:latin typeface="David" panose="020E0502060401010101" pitchFamily="34" charset="-79"/>
                <a:cs typeface="David" panose="020E0502060401010101" pitchFamily="34" charset="-79"/>
              </a:rPr>
              <a:t>' </a:t>
            </a:r>
            <a:r>
              <a:rPr lang="he-IL" sz="9600" dirty="0">
                <a:latin typeface="David" panose="020E0502060401010101" pitchFamily="34" charset="-79"/>
                <a:cs typeface="David" panose="020E0502060401010101" pitchFamily="34" charset="-79"/>
              </a:rPr>
              <a:t>אשר הבטיח להקנות לו </a:t>
            </a:r>
            <a:r>
              <a:rPr lang="he-IL" sz="9600" dirty="0" smtClean="0">
                <a:latin typeface="David" panose="020E0502060401010101" pitchFamily="34" charset="-79"/>
                <a:cs typeface="David" panose="020E0502060401010101" pitchFamily="34" charset="-79"/>
              </a:rPr>
              <a:t>ידע יחד עם נער נוסף </a:t>
            </a:r>
            <a:r>
              <a:rPr lang="he-IL" sz="9600" dirty="0" smtClean="0">
                <a:latin typeface="David" panose="020E0502060401010101" pitchFamily="34" charset="-79"/>
                <a:cs typeface="David" panose="020E0502060401010101" pitchFamily="34" charset="-79"/>
              </a:rPr>
              <a:t>תמרת </a:t>
            </a:r>
            <a:r>
              <a:rPr lang="he-IL" sz="9600" dirty="0" smtClean="0">
                <a:latin typeface="David" panose="020E0502060401010101" pitchFamily="34" charset="-79"/>
                <a:cs typeface="David" panose="020E0502060401010101" pitchFamily="34" charset="-79"/>
              </a:rPr>
              <a:t>עמנואל</a:t>
            </a:r>
            <a:r>
              <a:rPr lang="he-IL" sz="9600" dirty="0" smtClean="0">
                <a:latin typeface="David" panose="020E0502060401010101" pitchFamily="34" charset="-79"/>
                <a:cs typeface="David" panose="020E0502060401010101" pitchFamily="34" charset="-79"/>
              </a:rPr>
              <a:t>.</a:t>
            </a:r>
            <a:endParaRPr lang="he-IL" sz="9600" dirty="0" smtClean="0">
              <a:latin typeface="David" panose="020E0502060401010101" pitchFamily="34" charset="-79"/>
              <a:cs typeface="David" panose="020E0502060401010101" pitchFamily="34" charset="-79"/>
            </a:endParaRPr>
          </a:p>
          <a:p>
            <a:pPr algn="just">
              <a:lnSpc>
                <a:spcPct val="120000"/>
              </a:lnSpc>
            </a:pPr>
            <a:r>
              <a:rPr lang="he-IL" sz="9600" dirty="0" smtClean="0">
                <a:latin typeface="David" panose="020E0502060401010101" pitchFamily="34" charset="-79"/>
                <a:cs typeface="David" panose="020E0502060401010101" pitchFamily="34" charset="-79"/>
              </a:rPr>
              <a:t> </a:t>
            </a:r>
            <a:r>
              <a:rPr lang="he-IL" sz="9600" dirty="0" smtClean="0">
                <a:latin typeface="David" panose="020E0502060401010101" pitchFamily="34" charset="-79"/>
                <a:cs typeface="David" panose="020E0502060401010101" pitchFamily="34" charset="-79"/>
              </a:rPr>
              <a:t>ב-1905</a:t>
            </a:r>
            <a:r>
              <a:rPr lang="he-IL" sz="9600" dirty="0">
                <a:latin typeface="David" panose="020E0502060401010101" pitchFamily="34" charset="-79"/>
                <a:cs typeface="David" panose="020E0502060401010101" pitchFamily="34" charset="-79"/>
              </a:rPr>
              <a:t> </a:t>
            </a:r>
            <a:r>
              <a:rPr lang="he-IL" sz="9600" dirty="0" smtClean="0">
                <a:latin typeface="David" panose="020E0502060401010101" pitchFamily="34" charset="-79"/>
                <a:cs typeface="David" panose="020E0502060401010101" pitchFamily="34" charset="-79"/>
              </a:rPr>
              <a:t>הגיע לירושלים עם </a:t>
            </a:r>
            <a:r>
              <a:rPr lang="he-IL" sz="9600" dirty="0" smtClean="0">
                <a:latin typeface="David" panose="020E0502060401010101" pitchFamily="34" charset="-79"/>
                <a:cs typeface="David" panose="020E0502060401010101" pitchFamily="34" charset="-79"/>
              </a:rPr>
              <a:t>תמרת </a:t>
            </a:r>
            <a:r>
              <a:rPr lang="he-IL" sz="9600" dirty="0" smtClean="0">
                <a:latin typeface="David" panose="020E0502060401010101" pitchFamily="34" charset="-79"/>
                <a:cs typeface="David" panose="020E0502060401010101" pitchFamily="34" charset="-79"/>
              </a:rPr>
              <a:t>עמנואל ועם </a:t>
            </a:r>
            <a:r>
              <a:rPr lang="he-IL" sz="9600" dirty="0" err="1" smtClean="0">
                <a:latin typeface="David" panose="020E0502060401010101" pitchFamily="34" charset="-79"/>
                <a:cs typeface="David" panose="020E0502060401010101" pitchFamily="34" charset="-79"/>
              </a:rPr>
              <a:t>פייטלוביץ</a:t>
            </a:r>
            <a:r>
              <a:rPr lang="he-IL" sz="9600" dirty="0" smtClean="0">
                <a:latin typeface="David" panose="020E0502060401010101" pitchFamily="34" charset="-79"/>
                <a:cs typeface="David" panose="020E0502060401010101" pitchFamily="34" charset="-79"/>
              </a:rPr>
              <a:t>', </a:t>
            </a:r>
            <a:r>
              <a:rPr lang="he-IL" sz="9600" dirty="0">
                <a:latin typeface="David" panose="020E0502060401010101" pitchFamily="34" charset="-79"/>
                <a:cs typeface="David" panose="020E0502060401010101" pitchFamily="34" charset="-79"/>
              </a:rPr>
              <a:t> </a:t>
            </a:r>
            <a:r>
              <a:rPr lang="he-IL" sz="9600" dirty="0" smtClean="0">
                <a:latin typeface="David" panose="020E0502060401010101" pitchFamily="34" charset="-79"/>
                <a:cs typeface="David" panose="020E0502060401010101" pitchFamily="34" charset="-79"/>
              </a:rPr>
              <a:t>וכעבור תקופה </a:t>
            </a:r>
            <a:r>
              <a:rPr lang="he-IL" sz="9600" dirty="0">
                <a:latin typeface="David" panose="020E0502060401010101" pitchFamily="34" charset="-79"/>
                <a:cs typeface="David" panose="020E0502060401010101" pitchFamily="34" charset="-79"/>
              </a:rPr>
              <a:t>קצרה </a:t>
            </a:r>
            <a:r>
              <a:rPr lang="he-IL" sz="9600" dirty="0" smtClean="0">
                <a:latin typeface="David" panose="020E0502060401010101" pitchFamily="34" charset="-79"/>
                <a:cs typeface="David" panose="020E0502060401010101" pitchFamily="34" charset="-79"/>
              </a:rPr>
              <a:t>הפליגו לצרפת</a:t>
            </a:r>
            <a:r>
              <a:rPr lang="he-IL" sz="9600" dirty="0" smtClean="0">
                <a:latin typeface="David" panose="020E0502060401010101" pitchFamily="34" charset="-79"/>
                <a:cs typeface="David" panose="020E0502060401010101" pitchFamily="34" charset="-79"/>
              </a:rPr>
              <a:t>.</a:t>
            </a:r>
            <a:endParaRPr lang="he-IL" sz="9600" dirty="0" smtClean="0">
              <a:latin typeface="David" panose="020E0502060401010101" pitchFamily="34" charset="-79"/>
              <a:cs typeface="David" panose="020E0502060401010101" pitchFamily="34" charset="-79"/>
            </a:endParaRPr>
          </a:p>
          <a:p>
            <a:pPr lvl="0">
              <a:lnSpc>
                <a:spcPct val="120000"/>
              </a:lnSpc>
            </a:pPr>
            <a:r>
              <a:rPr lang="he-IL" sz="9600" dirty="0" smtClean="0">
                <a:latin typeface="David" panose="020E0502060401010101" pitchFamily="34" charset="-79"/>
                <a:cs typeface="David" panose="020E0502060401010101" pitchFamily="34" charset="-79"/>
              </a:rPr>
              <a:t>בפריז למדו </a:t>
            </a:r>
            <a:r>
              <a:rPr lang="he-IL" sz="9600" dirty="0">
                <a:latin typeface="David" panose="020E0502060401010101" pitchFamily="34" charset="-79"/>
                <a:cs typeface="David" panose="020E0502060401010101" pitchFamily="34" charset="-79"/>
              </a:rPr>
              <a:t>בבית הספר </a:t>
            </a:r>
            <a:r>
              <a:rPr lang="he-IL" sz="9600" dirty="0" smtClean="0">
                <a:latin typeface="David" panose="020E0502060401010101" pitchFamily="34" charset="-79"/>
                <a:cs typeface="David" panose="020E0502060401010101" pitchFamily="34" charset="-79"/>
              </a:rPr>
              <a:t>ולאחר מכן המשיכו ללמוד </a:t>
            </a:r>
            <a:r>
              <a:rPr lang="he-IL" sz="9600" dirty="0">
                <a:latin typeface="David" panose="020E0502060401010101" pitchFamily="34" charset="-79"/>
                <a:cs typeface="David" panose="020E0502060401010101" pitchFamily="34" charset="-79"/>
              </a:rPr>
              <a:t>בפירנצה שבאיטליה </a:t>
            </a:r>
            <a:r>
              <a:rPr lang="he-IL" sz="9600" dirty="0" smtClean="0">
                <a:latin typeface="David" panose="020E0502060401010101" pitchFamily="34" charset="-79"/>
                <a:cs typeface="David" panose="020E0502060401010101" pitchFamily="34" charset="-79"/>
              </a:rPr>
              <a:t>בבית </a:t>
            </a:r>
            <a:r>
              <a:rPr lang="he-IL" sz="9600" dirty="0">
                <a:latin typeface="David" panose="020E0502060401010101" pitchFamily="34" charset="-79"/>
                <a:cs typeface="David" panose="020E0502060401010101" pitchFamily="34" charset="-79"/>
              </a:rPr>
              <a:t>מדרש לרבנים  </a:t>
            </a:r>
            <a:r>
              <a:rPr lang="he-IL" sz="9600" dirty="0" smtClean="0">
                <a:latin typeface="David" panose="020E0502060401010101" pitchFamily="34" charset="-79"/>
                <a:cs typeface="David" panose="020E0502060401010101" pitchFamily="34" charset="-79"/>
              </a:rPr>
              <a:t>עם הרבנים </a:t>
            </a:r>
            <a:r>
              <a:rPr lang="he-IL" sz="9600" dirty="0">
                <a:latin typeface="David" panose="020E0502060401010101" pitchFamily="34" charset="-79"/>
                <a:cs typeface="David" panose="020E0502060401010101" pitchFamily="34" charset="-79"/>
              </a:rPr>
              <a:t>שמואל צבי מרגליות וצבי פרץ </a:t>
            </a:r>
            <a:r>
              <a:rPr lang="he-IL" sz="9600" dirty="0" smtClean="0">
                <a:latin typeface="David" panose="020E0502060401010101" pitchFamily="34" charset="-79"/>
                <a:cs typeface="David" panose="020E0502060401010101" pitchFamily="34" charset="-79"/>
              </a:rPr>
              <a:t>חיות</a:t>
            </a:r>
            <a:r>
              <a:rPr lang="he-IL" sz="9600" dirty="0">
                <a:latin typeface="David" panose="020E0502060401010101" pitchFamily="34" charset="-79"/>
                <a:cs typeface="David" panose="020E0502060401010101" pitchFamily="34" charset="-79"/>
              </a:rPr>
              <a:t> </a:t>
            </a:r>
            <a:r>
              <a:rPr lang="he-IL" sz="9600" dirty="0" smtClean="0">
                <a:latin typeface="David" panose="020E0502060401010101" pitchFamily="34" charset="-79"/>
                <a:cs typeface="David" panose="020E0502060401010101" pitchFamily="34" charset="-79"/>
              </a:rPr>
              <a:t>והוסמכו לרבנות</a:t>
            </a:r>
            <a:r>
              <a:rPr lang="he-IL" sz="9600" dirty="0" smtClean="0">
                <a:latin typeface="David" panose="020E0502060401010101" pitchFamily="34" charset="-79"/>
                <a:cs typeface="David" panose="020E0502060401010101" pitchFamily="34" charset="-79"/>
              </a:rPr>
              <a:t>.</a:t>
            </a:r>
            <a:endParaRPr lang="he-IL" sz="9600" dirty="0">
              <a:solidFill>
                <a:prstClr val="black"/>
              </a:solidFill>
            </a:endParaRPr>
          </a:p>
        </p:txBody>
      </p:sp>
      <p:pic>
        <p:nvPicPr>
          <p:cNvPr id="4" name="Picture 7"/>
          <p:cNvPicPr>
            <a:picLocks noChangeAspect="1" noChangeArrowheads="1"/>
          </p:cNvPicPr>
          <p:nvPr/>
        </p:nvPicPr>
        <p:blipFill>
          <a:blip r:embed="rId3" cstate="print"/>
          <a:srcRect/>
          <a:stretch>
            <a:fillRect/>
          </a:stretch>
        </p:blipFill>
        <p:spPr bwMode="auto">
          <a:xfrm>
            <a:off x="1174042" y="1292678"/>
            <a:ext cx="2529016" cy="3455248"/>
          </a:xfrm>
          <a:prstGeom prst="rect">
            <a:avLst/>
          </a:prstGeom>
          <a:noFill/>
          <a:ln w="9525">
            <a:noFill/>
            <a:miter lim="800000"/>
            <a:headEnd/>
            <a:tailEnd/>
          </a:ln>
        </p:spPr>
      </p:pic>
      <p:sp>
        <p:nvSpPr>
          <p:cNvPr id="6" name="TextBox 5"/>
          <p:cNvSpPr txBox="1"/>
          <p:nvPr/>
        </p:nvSpPr>
        <p:spPr>
          <a:xfrm>
            <a:off x="1267346" y="4990522"/>
            <a:ext cx="2342408" cy="498598"/>
          </a:xfrm>
          <a:prstGeom prst="rect">
            <a:avLst/>
          </a:prstGeom>
          <a:noFill/>
        </p:spPr>
        <p:txBody>
          <a:bodyPr wrap="square" rtlCol="1">
            <a:spAutoFit/>
          </a:bodyPr>
          <a:lstStyle/>
          <a:p>
            <a:pPr lvl="0" algn="ctr">
              <a:spcBef>
                <a:spcPct val="20000"/>
              </a:spcBef>
            </a:pPr>
            <a:r>
              <a:rPr lang="he-IL" sz="1200" dirty="0" smtClean="0">
                <a:solidFill>
                  <a:prstClr val="black"/>
                </a:solidFill>
                <a:latin typeface="David" panose="020E0502060401010101" pitchFamily="34" charset="-79"/>
                <a:cs typeface="David" panose="020E0502060401010101" pitchFamily="34" charset="-79"/>
              </a:rPr>
              <a:t>צילום: יצחק </a:t>
            </a:r>
            <a:r>
              <a:rPr lang="he-IL" sz="1200" dirty="0" err="1">
                <a:solidFill>
                  <a:prstClr val="black"/>
                </a:solidFill>
                <a:latin typeface="David" panose="020E0502060401010101" pitchFamily="34" charset="-79"/>
                <a:cs typeface="David" panose="020E0502060401010101" pitchFamily="34" charset="-79"/>
              </a:rPr>
              <a:t>גריננפלד</a:t>
            </a:r>
            <a:r>
              <a:rPr lang="he-IL" sz="1200" dirty="0">
                <a:solidFill>
                  <a:prstClr val="black"/>
                </a:solidFill>
                <a:latin typeface="David" panose="020E0502060401010101" pitchFamily="34" charset="-79"/>
                <a:cs typeface="David" panose="020E0502060401010101" pitchFamily="34" charset="-79"/>
              </a:rPr>
              <a:t>, (2011), </a:t>
            </a:r>
            <a:endParaRPr lang="he-IL" sz="1200" dirty="0" smtClean="0">
              <a:solidFill>
                <a:prstClr val="black"/>
              </a:solidFill>
              <a:latin typeface="David" panose="020E0502060401010101" pitchFamily="34" charset="-79"/>
              <a:cs typeface="David" panose="020E0502060401010101" pitchFamily="34" charset="-79"/>
            </a:endParaRPr>
          </a:p>
          <a:p>
            <a:pPr lvl="0" algn="ctr">
              <a:spcBef>
                <a:spcPct val="20000"/>
              </a:spcBef>
            </a:pPr>
            <a:r>
              <a:rPr lang="he-IL" sz="1200" dirty="0" smtClean="0">
                <a:solidFill>
                  <a:prstClr val="black"/>
                </a:solidFill>
                <a:latin typeface="David" panose="020E0502060401010101" pitchFamily="34" charset="-79"/>
                <a:cs typeface="David" panose="020E0502060401010101" pitchFamily="34" charset="-79"/>
              </a:rPr>
              <a:t>מחקרים </a:t>
            </a:r>
            <a:r>
              <a:rPr lang="he-IL" sz="1200" dirty="0">
                <a:solidFill>
                  <a:prstClr val="black"/>
                </a:solidFill>
                <a:latin typeface="David" panose="020E0502060401010101" pitchFamily="34" charset="-79"/>
                <a:cs typeface="David" panose="020E0502060401010101" pitchFamily="34" charset="-79"/>
              </a:rPr>
              <a:t>בתולדות יהודי אתיופיה)</a:t>
            </a:r>
            <a:endParaRPr lang="he-IL" sz="4400" dirty="0">
              <a:solidFill>
                <a:srgbClr val="FF0000"/>
              </a:solidFill>
              <a:latin typeface="David" panose="020E0502060401010101" pitchFamily="34" charset="-79"/>
              <a:cs typeface="David" panose="020E0502060401010101" pitchFamily="34" charset="-79"/>
            </a:endParaRPr>
          </a:p>
        </p:txBody>
      </p:sp>
      <p:sp>
        <p:nvSpPr>
          <p:cNvPr id="8" name="מציין מיקום של מספר שקופית 7"/>
          <p:cNvSpPr>
            <a:spLocks noGrp="1"/>
          </p:cNvSpPr>
          <p:nvPr>
            <p:ph type="sldNum" sz="quarter" idx="12"/>
          </p:nvPr>
        </p:nvSpPr>
        <p:spPr/>
        <p:txBody>
          <a:bodyPr/>
          <a:lstStyle/>
          <a:p>
            <a:fld id="{954AA72D-C36F-4913-B5F4-624ED664DC7B}" type="slidenum">
              <a:rPr lang="he-IL" smtClean="0">
                <a:solidFill>
                  <a:prstClr val="black">
                    <a:tint val="75000"/>
                  </a:prstClr>
                </a:solidFill>
              </a:rPr>
              <a:pPr/>
              <a:t>8</a:t>
            </a:fld>
            <a:endParaRPr lang="he-IL">
              <a:solidFill>
                <a:prstClr val="black">
                  <a:tint val="75000"/>
                </a:prstClr>
              </a:solidFill>
            </a:endParaRPr>
          </a:p>
        </p:txBody>
      </p:sp>
    </p:spTree>
    <p:extLst>
      <p:ext uri="{BB962C8B-B14F-4D97-AF65-F5344CB8AC3E}">
        <p14:creationId xmlns:p14="http://schemas.microsoft.com/office/powerpoint/2010/main" val="1173958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51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2148839" y="1241290"/>
            <a:ext cx="8459787" cy="1143000"/>
          </a:xfrm>
        </p:spPr>
        <p:txBody>
          <a:bodyPr/>
          <a:lstStyle/>
          <a:p>
            <a:r>
              <a:rPr lang="he-IL" b="1" dirty="0" smtClean="0">
                <a:solidFill>
                  <a:srgbClr val="FF0000"/>
                </a:solidFill>
                <a:latin typeface="David" panose="020E0502060401010101" pitchFamily="34" charset="-79"/>
                <a:cs typeface="David" panose="020E0502060401010101" pitchFamily="34" charset="-79"/>
              </a:rPr>
              <a:t>המשך - גטיה </a:t>
            </a:r>
            <a:r>
              <a:rPr lang="he-IL" b="1" dirty="0">
                <a:solidFill>
                  <a:srgbClr val="FF0000"/>
                </a:solidFill>
                <a:latin typeface="David" panose="020E0502060401010101" pitchFamily="34" charset="-79"/>
                <a:cs typeface="David" panose="020E0502060401010101" pitchFamily="34" charset="-79"/>
              </a:rPr>
              <a:t>ירמיהו</a:t>
            </a:r>
            <a:endParaRPr lang="he-IL" dirty="0"/>
          </a:p>
        </p:txBody>
      </p:sp>
      <p:sp>
        <p:nvSpPr>
          <p:cNvPr id="3" name="מציין מיקום תוכן 2"/>
          <p:cNvSpPr>
            <a:spLocks noGrp="1"/>
          </p:cNvSpPr>
          <p:nvPr>
            <p:ph idx="1"/>
          </p:nvPr>
        </p:nvSpPr>
        <p:spPr>
          <a:xfrm>
            <a:off x="2270759" y="2609359"/>
            <a:ext cx="8215947" cy="3232848"/>
          </a:xfrm>
        </p:spPr>
        <p:txBody>
          <a:bodyPr>
            <a:normAutofit/>
          </a:bodyPr>
          <a:lstStyle/>
          <a:p>
            <a:pPr>
              <a:lnSpc>
                <a:spcPct val="110000"/>
              </a:lnSpc>
            </a:pPr>
            <a:r>
              <a:rPr lang="he-IL" sz="2400" dirty="0" smtClean="0">
                <a:latin typeface="David" panose="020E0502060401010101" pitchFamily="34" charset="-79"/>
                <a:cs typeface="David" panose="020E0502060401010101" pitchFamily="34" charset="-79"/>
              </a:rPr>
              <a:t>לאחר שובו לאתיופיה</a:t>
            </a:r>
            <a:r>
              <a:rPr lang="he-IL" sz="2400" dirty="0">
                <a:latin typeface="David" panose="020E0502060401010101" pitchFamily="34" charset="-79"/>
                <a:cs typeface="David" panose="020E0502060401010101" pitchFamily="34" charset="-79"/>
              </a:rPr>
              <a:t>, ב-1908 </a:t>
            </a:r>
            <a:r>
              <a:rPr lang="he-IL" sz="2400" dirty="0" smtClean="0">
                <a:latin typeface="David" panose="020E0502060401010101" pitchFamily="34" charset="-79"/>
                <a:cs typeface="David" panose="020E0502060401010101" pitchFamily="34" charset="-79"/>
              </a:rPr>
              <a:t>נשלח שוב לירושלים על ידי </a:t>
            </a:r>
            <a:r>
              <a:rPr lang="he-IL" sz="2400" dirty="0" err="1" smtClean="0">
                <a:latin typeface="David" panose="020E0502060401010101" pitchFamily="34" charset="-79"/>
                <a:cs typeface="David" panose="020E0502060401010101" pitchFamily="34" charset="-79"/>
              </a:rPr>
              <a:t>פייטלוביץ</a:t>
            </a:r>
            <a:r>
              <a:rPr lang="he-IL" sz="2400" dirty="0" smtClean="0">
                <a:latin typeface="David" panose="020E0502060401010101" pitchFamily="34" charset="-79"/>
                <a:cs typeface="David" panose="020E0502060401010101" pitchFamily="34" charset="-79"/>
              </a:rPr>
              <a:t>' עם דודנו, שלמה יצחק, ללמוד </a:t>
            </a:r>
            <a:r>
              <a:rPr lang="he-IL" sz="2400" dirty="0">
                <a:latin typeface="David" panose="020E0502060401010101" pitchFamily="34" charset="-79"/>
                <a:cs typeface="David" panose="020E0502060401010101" pitchFamily="34" charset="-79"/>
              </a:rPr>
              <a:t>בבית הספר של </a:t>
            </a:r>
            <a:r>
              <a:rPr lang="he-IL" sz="2400" dirty="0" smtClean="0">
                <a:latin typeface="David" panose="020E0502060401010101" pitchFamily="34" charset="-79"/>
                <a:cs typeface="David" panose="020E0502060401010101" pitchFamily="34" charset="-79"/>
              </a:rPr>
              <a:t>חברת עזרה בירושלים אצל</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המורה הרר גולדשמידט.</a:t>
            </a:r>
          </a:p>
          <a:p>
            <a:pPr>
              <a:lnSpc>
                <a:spcPct val="110000"/>
              </a:lnSpc>
            </a:pPr>
            <a:endParaRPr lang="he-IL" sz="2400" dirty="0" smtClean="0">
              <a:latin typeface="David" panose="020E0502060401010101" pitchFamily="34" charset="-79"/>
              <a:cs typeface="David" panose="020E0502060401010101" pitchFamily="34" charset="-79"/>
            </a:endParaRPr>
          </a:p>
          <a:p>
            <a:pPr>
              <a:lnSpc>
                <a:spcPct val="110000"/>
              </a:lnSpc>
            </a:pPr>
            <a:r>
              <a:rPr lang="he-IL" sz="2400" dirty="0" smtClean="0">
                <a:latin typeface="David" panose="020E0502060401010101" pitchFamily="34" charset="-79"/>
                <a:cs typeface="David" panose="020E0502060401010101" pitchFamily="34" charset="-79"/>
              </a:rPr>
              <a:t> ב- 1913</a:t>
            </a:r>
            <a:r>
              <a:rPr lang="he-IL" sz="2400" dirty="0">
                <a:latin typeface="David" panose="020E0502060401010101" pitchFamily="34" charset="-79"/>
                <a:cs typeface="David" panose="020E0502060401010101" pitchFamily="34" charset="-79"/>
              </a:rPr>
              <a:t> הגיע </a:t>
            </a:r>
            <a:r>
              <a:rPr lang="he-IL" sz="2400" dirty="0" err="1">
                <a:latin typeface="David" panose="020E0502060401010101" pitchFamily="34" charset="-79"/>
                <a:cs typeface="David" panose="020E0502060401010101" pitchFamily="34" charset="-79"/>
              </a:rPr>
              <a:t>פייטלוביץ</a:t>
            </a:r>
            <a:r>
              <a:rPr lang="he-IL" sz="2400" dirty="0">
                <a:latin typeface="David" panose="020E0502060401010101" pitchFamily="34" charset="-79"/>
                <a:cs typeface="David" panose="020E0502060401010101" pitchFamily="34" charset="-79"/>
              </a:rPr>
              <a:t>' לירושלים ולקח עמו את ירמיהו לאתיופיה כדי שזה ישמש כמורה בבית הספר היהודי </a:t>
            </a:r>
            <a:r>
              <a:rPr lang="he-IL" sz="2400" dirty="0" smtClean="0">
                <a:latin typeface="David" panose="020E0502060401010101" pitchFamily="34" charset="-79"/>
                <a:cs typeface="David" panose="020E0502060401010101" pitchFamily="34" charset="-79"/>
              </a:rPr>
              <a:t>שהוקם </a:t>
            </a:r>
            <a:r>
              <a:rPr lang="he-IL" sz="2400" dirty="0" err="1" smtClean="0">
                <a:latin typeface="David" panose="020E0502060401010101" pitchFamily="34" charset="-79"/>
                <a:cs typeface="David" panose="020E0502060401010101" pitchFamily="34" charset="-79"/>
              </a:rPr>
              <a:t>בדמביה</a:t>
            </a:r>
            <a:r>
              <a:rPr lang="he-IL" sz="2400" dirty="0" smtClean="0">
                <a:latin typeface="David" panose="020E0502060401010101" pitchFamily="34" charset="-79"/>
                <a:cs typeface="David" panose="020E0502060401010101" pitchFamily="34" charset="-79"/>
              </a:rPr>
              <a:t>.</a:t>
            </a:r>
          </a:p>
          <a:p>
            <a:pPr>
              <a:lnSpc>
                <a:spcPct val="110000"/>
              </a:lnSpc>
            </a:pPr>
            <a:endParaRPr lang="he-IL" dirty="0">
              <a:latin typeface="David" panose="020E0502060401010101" pitchFamily="34" charset="-79"/>
              <a:cs typeface="David" panose="020E0502060401010101" pitchFamily="34" charset="-79"/>
            </a:endParaRPr>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9</a:t>
            </a:fld>
            <a:endParaRPr lang="he-IL">
              <a:solidFill>
                <a:prstClr val="black">
                  <a:tint val="75000"/>
                </a:prstClr>
              </a:solidFill>
            </a:endParaRPr>
          </a:p>
        </p:txBody>
      </p:sp>
    </p:spTree>
    <p:extLst>
      <p:ext uri="{BB962C8B-B14F-4D97-AF65-F5344CB8AC3E}">
        <p14:creationId xmlns:p14="http://schemas.microsoft.com/office/powerpoint/2010/main" val="137959887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3425</TotalTime>
  <Words>896</Words>
  <Application>Microsoft Office PowerPoint</Application>
  <PresentationFormat>מותאם אישית</PresentationFormat>
  <Paragraphs>127</Paragraphs>
  <Slides>21</Slides>
  <Notes>1</Notes>
  <HiddenSlides>0</HiddenSlides>
  <MMClips>0</MMClips>
  <ScaleCrop>false</ScaleCrop>
  <HeadingPairs>
    <vt:vector size="4" baseType="variant">
      <vt:variant>
        <vt:lpstr>ערכת נושא</vt:lpstr>
      </vt:variant>
      <vt:variant>
        <vt:i4>2</vt:i4>
      </vt:variant>
      <vt:variant>
        <vt:lpstr>כותרות שקופיות</vt:lpstr>
      </vt:variant>
      <vt:variant>
        <vt:i4>21</vt:i4>
      </vt:variant>
    </vt:vector>
  </HeadingPairs>
  <TitlesOfParts>
    <vt:vector size="23" baseType="lpstr">
      <vt:lpstr>ערכת נושא Office</vt:lpstr>
      <vt:lpstr>Office Theme</vt:lpstr>
      <vt:lpstr>ראשית הציונות </vt:lpstr>
      <vt:lpstr>תאמרת עמנואל – "מבשר התחייה"</vt:lpstr>
      <vt:lpstr>המשך - תמרת עמנואל – "מבשר התחייה"</vt:lpstr>
      <vt:lpstr>המשך - תמרת עמנואל "מבשר התחיה"</vt:lpstr>
      <vt:lpstr>פעילותו של תמרת עמנואל</vt:lpstr>
      <vt:lpstr>תמרת במהלך  בכיבוש האיטלקי באתיופיה </vt:lpstr>
      <vt:lpstr>פעילות תמרת עמנואל בשנים 1963-1936 </vt:lpstr>
      <vt:lpstr>גטיה ירמיהו</vt:lpstr>
      <vt:lpstr>המשך - גטיה ירמיהו</vt:lpstr>
      <vt:lpstr>המשך - גטיה ירמיהו</vt:lpstr>
      <vt:lpstr>יונה בוגלה</vt:lpstr>
      <vt:lpstr>המשך - יונה בוגלה</vt:lpstr>
      <vt:lpstr>המשך - יונה בוגלה</vt:lpstr>
      <vt:lpstr>בוגלה פועל למען הצלת יהדות אתיופיה</vt:lpstr>
      <vt:lpstr>יונה בוגלה כאיש חינוך: 1978-1953 </vt:lpstr>
      <vt:lpstr>עליה לארץ ישראל</vt:lpstr>
      <vt:lpstr>יונה בוגלה פועל למען יהודי אתיופיה</vt:lpstr>
      <vt:lpstr>המשך - יונה בוגלה פועל למען יהודי אתיופיה</vt:lpstr>
      <vt:lpstr>המשך - יונה בוגלה פועל למען יהודי אתיופיה</vt:lpstr>
      <vt:lpstr>דוגמת מכתב </vt:lpstr>
      <vt:lpstr> מקורות: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זהבה לזרוביץ'</dc:creator>
  <cp:lastModifiedBy>זהבה לזרוביץ</cp:lastModifiedBy>
  <cp:revision>56</cp:revision>
  <dcterms:created xsi:type="dcterms:W3CDTF">2016-08-22T12:25:27Z</dcterms:created>
  <dcterms:modified xsi:type="dcterms:W3CDTF">2017-07-30T13:19:30Z</dcterms:modified>
</cp:coreProperties>
</file>